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0"/>
  </p:notesMasterIdLst>
  <p:sldIdLst>
    <p:sldId id="256" r:id="rId2"/>
    <p:sldId id="257" r:id="rId3"/>
    <p:sldId id="258" r:id="rId4"/>
    <p:sldId id="275" r:id="rId5"/>
    <p:sldId id="259" r:id="rId6"/>
    <p:sldId id="274" r:id="rId7"/>
    <p:sldId id="265" r:id="rId8"/>
    <p:sldId id="26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94660"/>
  </p:normalViewPr>
  <p:slideViewPr>
    <p:cSldViewPr snapToGrid="0">
      <p:cViewPr varScale="1">
        <p:scale>
          <a:sx n="152" d="100"/>
          <a:sy n="152" d="100"/>
        </p:scale>
        <p:origin x="424" y="10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CF6B7-74E1-4840-8F09-C635292A553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89F45466-FEFA-4508-A319-6EF19F1EDCFF}">
      <dgm:prSet/>
      <dgm:spPr/>
      <dgm:t>
        <a:bodyPr/>
        <a:lstStyle/>
        <a:p>
          <a:r>
            <a:rPr lang="en-US"/>
            <a:t>Target: </a:t>
          </a:r>
        </a:p>
      </dgm:t>
    </dgm:pt>
    <dgm:pt modelId="{4107E619-5BFE-48DE-9BAC-811AA6CDDA3C}" type="parTrans" cxnId="{F94B7714-86FF-431A-8722-DDEFE5519CD9}">
      <dgm:prSet/>
      <dgm:spPr/>
      <dgm:t>
        <a:bodyPr/>
        <a:lstStyle/>
        <a:p>
          <a:endParaRPr lang="en-US"/>
        </a:p>
      </dgm:t>
    </dgm:pt>
    <dgm:pt modelId="{5CE6D2B1-6965-4446-80FD-E697F3579131}" type="sibTrans" cxnId="{F94B7714-86FF-431A-8722-DDEFE5519CD9}">
      <dgm:prSet/>
      <dgm:spPr/>
      <dgm:t>
        <a:bodyPr/>
        <a:lstStyle/>
        <a:p>
          <a:endParaRPr lang="en-US"/>
        </a:p>
      </dgm:t>
    </dgm:pt>
    <dgm:pt modelId="{43B3B892-C587-400B-87A7-82037D3A2CA6}">
      <dgm:prSet/>
      <dgm:spPr/>
      <dgm:t>
        <a:bodyPr/>
        <a:lstStyle/>
        <a:p>
          <a:r>
            <a:rPr lang="en-US" dirty="0"/>
            <a:t>High Volume</a:t>
          </a:r>
        </a:p>
      </dgm:t>
    </dgm:pt>
    <dgm:pt modelId="{7D0B385A-732F-4A15-B5B2-2C58900D4781}" type="parTrans" cxnId="{B9517359-3186-4AE1-84DA-1FABABB4CD45}">
      <dgm:prSet/>
      <dgm:spPr/>
      <dgm:t>
        <a:bodyPr/>
        <a:lstStyle/>
        <a:p>
          <a:endParaRPr lang="en-US"/>
        </a:p>
      </dgm:t>
    </dgm:pt>
    <dgm:pt modelId="{07EE0670-8EEB-4A66-8DCD-425833683A65}" type="sibTrans" cxnId="{B9517359-3186-4AE1-84DA-1FABABB4CD45}">
      <dgm:prSet/>
      <dgm:spPr/>
      <dgm:t>
        <a:bodyPr/>
        <a:lstStyle/>
        <a:p>
          <a:endParaRPr lang="en-US"/>
        </a:p>
      </dgm:t>
    </dgm:pt>
    <dgm:pt modelId="{85139FE3-4DEB-4D05-81BD-04F3E7D427D1}">
      <dgm:prSet/>
      <dgm:spPr/>
      <dgm:t>
        <a:bodyPr/>
        <a:lstStyle/>
        <a:p>
          <a:r>
            <a:rPr lang="en-US"/>
            <a:t>Input Data</a:t>
          </a:r>
        </a:p>
      </dgm:t>
    </dgm:pt>
    <dgm:pt modelId="{A8C10075-03A0-442E-9479-77E42BF15729}" type="parTrans" cxnId="{3407CF0B-FDDA-47EC-A031-FE1126F2306F}">
      <dgm:prSet/>
      <dgm:spPr/>
      <dgm:t>
        <a:bodyPr/>
        <a:lstStyle/>
        <a:p>
          <a:endParaRPr lang="en-US"/>
        </a:p>
      </dgm:t>
    </dgm:pt>
    <dgm:pt modelId="{322969EE-8AE4-460F-94B0-A116F1501097}" type="sibTrans" cxnId="{3407CF0B-FDDA-47EC-A031-FE1126F2306F}">
      <dgm:prSet/>
      <dgm:spPr/>
      <dgm:t>
        <a:bodyPr/>
        <a:lstStyle/>
        <a:p>
          <a:endParaRPr lang="en-US"/>
        </a:p>
      </dgm:t>
    </dgm:pt>
    <dgm:pt modelId="{F52DA2F9-84C0-4DC6-9696-FCF9388B37AC}">
      <dgm:prSet/>
      <dgm:spPr/>
      <dgm:t>
        <a:bodyPr/>
        <a:lstStyle/>
        <a:p>
          <a:r>
            <a:rPr lang="en-US" dirty="0"/>
            <a:t>Minute OHLCV Data for 16 ETFs since 2013 (Ticker)</a:t>
          </a:r>
        </a:p>
      </dgm:t>
    </dgm:pt>
    <dgm:pt modelId="{DBE417FE-531B-4006-A7E7-9752462AB16D}" type="parTrans" cxnId="{B04B4508-6040-4E9C-BEEE-2022A76F32E1}">
      <dgm:prSet/>
      <dgm:spPr/>
      <dgm:t>
        <a:bodyPr/>
        <a:lstStyle/>
        <a:p>
          <a:endParaRPr lang="en-US"/>
        </a:p>
      </dgm:t>
    </dgm:pt>
    <dgm:pt modelId="{CF9D47DE-F87E-4962-9AC6-03AB53E418A9}" type="sibTrans" cxnId="{B04B4508-6040-4E9C-BEEE-2022A76F32E1}">
      <dgm:prSet/>
      <dgm:spPr/>
      <dgm:t>
        <a:bodyPr/>
        <a:lstStyle/>
        <a:p>
          <a:endParaRPr lang="en-US"/>
        </a:p>
      </dgm:t>
    </dgm:pt>
    <dgm:pt modelId="{67C89E3F-41EB-48C2-BB2B-5D99F6A7AE0B}">
      <dgm:prSet/>
      <dgm:spPr/>
      <dgm:t>
        <a:bodyPr/>
        <a:lstStyle/>
        <a:p>
          <a:r>
            <a:rPr lang="en-US" dirty="0"/>
            <a:t>~600,000 Financial News Articles since Dec. 2017 (Text)</a:t>
          </a:r>
        </a:p>
      </dgm:t>
    </dgm:pt>
    <dgm:pt modelId="{6DDCCB07-122C-4B58-9915-5EAA601030C3}" type="parTrans" cxnId="{84582BF7-1A23-46F6-92D4-544C7260961A}">
      <dgm:prSet/>
      <dgm:spPr/>
      <dgm:t>
        <a:bodyPr/>
        <a:lstStyle/>
        <a:p>
          <a:endParaRPr lang="en-US"/>
        </a:p>
      </dgm:t>
    </dgm:pt>
    <dgm:pt modelId="{21C1ACE7-ADD6-4C44-91C8-58C345346E02}" type="sibTrans" cxnId="{84582BF7-1A23-46F6-92D4-544C7260961A}">
      <dgm:prSet/>
      <dgm:spPr/>
      <dgm:t>
        <a:bodyPr/>
        <a:lstStyle/>
        <a:p>
          <a:endParaRPr lang="en-US"/>
        </a:p>
      </dgm:t>
    </dgm:pt>
    <dgm:pt modelId="{63A209C9-0DED-44D6-82AE-4629629CE0E6}">
      <dgm:prSet/>
      <dgm:spPr/>
      <dgm:t>
        <a:bodyPr/>
        <a:lstStyle/>
        <a:p>
          <a:r>
            <a:rPr lang="en-US" dirty="0"/>
            <a:t>High Volatility </a:t>
          </a:r>
        </a:p>
      </dgm:t>
    </dgm:pt>
    <dgm:pt modelId="{96EA6F66-DB0A-4139-8D6C-7DD729D80982}" type="parTrans" cxnId="{36A0C904-740E-4094-9C22-42033238A606}">
      <dgm:prSet/>
      <dgm:spPr/>
      <dgm:t>
        <a:bodyPr/>
        <a:lstStyle/>
        <a:p>
          <a:endParaRPr lang="en-US"/>
        </a:p>
      </dgm:t>
    </dgm:pt>
    <dgm:pt modelId="{7B864236-D84B-4BC6-99F7-453726B09C9B}" type="sibTrans" cxnId="{36A0C904-740E-4094-9C22-42033238A606}">
      <dgm:prSet/>
      <dgm:spPr/>
      <dgm:t>
        <a:bodyPr/>
        <a:lstStyle/>
        <a:p>
          <a:endParaRPr lang="en-US"/>
        </a:p>
      </dgm:t>
    </dgm:pt>
    <dgm:pt modelId="{3C9EED11-5B01-4C1B-B49C-31121503D30D}" type="pres">
      <dgm:prSet presAssocID="{51BCF6B7-74E1-4840-8F09-C635292A5537}" presName="linear" presStyleCnt="0">
        <dgm:presLayoutVars>
          <dgm:dir/>
          <dgm:animLvl val="lvl"/>
          <dgm:resizeHandles val="exact"/>
        </dgm:presLayoutVars>
      </dgm:prSet>
      <dgm:spPr/>
    </dgm:pt>
    <dgm:pt modelId="{04035E73-CC30-434A-92BD-6D9929BE9D97}" type="pres">
      <dgm:prSet presAssocID="{89F45466-FEFA-4508-A319-6EF19F1EDCFF}" presName="parentLin" presStyleCnt="0"/>
      <dgm:spPr/>
    </dgm:pt>
    <dgm:pt modelId="{E77E7F3D-BA74-4CFA-85D7-24D3F3A34127}" type="pres">
      <dgm:prSet presAssocID="{89F45466-FEFA-4508-A319-6EF19F1EDCFF}" presName="parentLeftMargin" presStyleLbl="node1" presStyleIdx="0" presStyleCnt="2"/>
      <dgm:spPr/>
    </dgm:pt>
    <dgm:pt modelId="{65745049-A0C6-44AD-AD8A-D2D07DDAF31F}" type="pres">
      <dgm:prSet presAssocID="{89F45466-FEFA-4508-A319-6EF19F1EDCFF}" presName="parentText" presStyleLbl="node1" presStyleIdx="0" presStyleCnt="2">
        <dgm:presLayoutVars>
          <dgm:chMax val="0"/>
          <dgm:bulletEnabled val="1"/>
        </dgm:presLayoutVars>
      </dgm:prSet>
      <dgm:spPr/>
    </dgm:pt>
    <dgm:pt modelId="{733F8F3E-D29B-41CF-A9D4-13337066BCE8}" type="pres">
      <dgm:prSet presAssocID="{89F45466-FEFA-4508-A319-6EF19F1EDCFF}" presName="negativeSpace" presStyleCnt="0"/>
      <dgm:spPr/>
    </dgm:pt>
    <dgm:pt modelId="{D89CA6EA-2036-484B-9B64-F9527430BA90}" type="pres">
      <dgm:prSet presAssocID="{89F45466-FEFA-4508-A319-6EF19F1EDCFF}" presName="childText" presStyleLbl="conFgAcc1" presStyleIdx="0" presStyleCnt="2" custLinFactNeighborX="-270" custLinFactNeighborY="-5083">
        <dgm:presLayoutVars>
          <dgm:bulletEnabled val="1"/>
        </dgm:presLayoutVars>
      </dgm:prSet>
      <dgm:spPr/>
    </dgm:pt>
    <dgm:pt modelId="{E64CD216-8DAF-4C16-8EE6-AEC84377567A}" type="pres">
      <dgm:prSet presAssocID="{5CE6D2B1-6965-4446-80FD-E697F3579131}" presName="spaceBetweenRectangles" presStyleCnt="0"/>
      <dgm:spPr/>
    </dgm:pt>
    <dgm:pt modelId="{3B09BFB6-BD9E-4CC0-AB94-9573BD4DDE41}" type="pres">
      <dgm:prSet presAssocID="{85139FE3-4DEB-4D05-81BD-04F3E7D427D1}" presName="parentLin" presStyleCnt="0"/>
      <dgm:spPr/>
    </dgm:pt>
    <dgm:pt modelId="{A3DC145B-E5BC-438F-BC6F-18BA842CF914}" type="pres">
      <dgm:prSet presAssocID="{85139FE3-4DEB-4D05-81BD-04F3E7D427D1}" presName="parentLeftMargin" presStyleLbl="node1" presStyleIdx="0" presStyleCnt="2"/>
      <dgm:spPr/>
    </dgm:pt>
    <dgm:pt modelId="{F0CF0204-0869-49EA-9FA2-43C8380CDC4F}" type="pres">
      <dgm:prSet presAssocID="{85139FE3-4DEB-4D05-81BD-04F3E7D427D1}" presName="parentText" presStyleLbl="node1" presStyleIdx="1" presStyleCnt="2">
        <dgm:presLayoutVars>
          <dgm:chMax val="0"/>
          <dgm:bulletEnabled val="1"/>
        </dgm:presLayoutVars>
      </dgm:prSet>
      <dgm:spPr/>
    </dgm:pt>
    <dgm:pt modelId="{14BFECAC-739C-4D0F-882B-823E867B72A5}" type="pres">
      <dgm:prSet presAssocID="{85139FE3-4DEB-4D05-81BD-04F3E7D427D1}" presName="negativeSpace" presStyleCnt="0"/>
      <dgm:spPr/>
    </dgm:pt>
    <dgm:pt modelId="{75C08AFD-D733-4066-8223-693A29F3F84C}" type="pres">
      <dgm:prSet presAssocID="{85139FE3-4DEB-4D05-81BD-04F3E7D427D1}" presName="childText" presStyleLbl="conFgAcc1" presStyleIdx="1" presStyleCnt="2">
        <dgm:presLayoutVars>
          <dgm:bulletEnabled val="1"/>
        </dgm:presLayoutVars>
      </dgm:prSet>
      <dgm:spPr/>
    </dgm:pt>
  </dgm:ptLst>
  <dgm:cxnLst>
    <dgm:cxn modelId="{36A0C904-740E-4094-9C22-42033238A606}" srcId="{89F45466-FEFA-4508-A319-6EF19F1EDCFF}" destId="{63A209C9-0DED-44D6-82AE-4629629CE0E6}" srcOrd="0" destOrd="0" parTransId="{96EA6F66-DB0A-4139-8D6C-7DD729D80982}" sibTransId="{7B864236-D84B-4BC6-99F7-453726B09C9B}"/>
    <dgm:cxn modelId="{B04B4508-6040-4E9C-BEEE-2022A76F32E1}" srcId="{85139FE3-4DEB-4D05-81BD-04F3E7D427D1}" destId="{F52DA2F9-84C0-4DC6-9696-FCF9388B37AC}" srcOrd="0" destOrd="0" parTransId="{DBE417FE-531B-4006-A7E7-9752462AB16D}" sibTransId="{CF9D47DE-F87E-4962-9AC6-03AB53E418A9}"/>
    <dgm:cxn modelId="{3407CF0B-FDDA-47EC-A031-FE1126F2306F}" srcId="{51BCF6B7-74E1-4840-8F09-C635292A5537}" destId="{85139FE3-4DEB-4D05-81BD-04F3E7D427D1}" srcOrd="1" destOrd="0" parTransId="{A8C10075-03A0-442E-9479-77E42BF15729}" sibTransId="{322969EE-8AE4-460F-94B0-A116F1501097}"/>
    <dgm:cxn modelId="{F94B7714-86FF-431A-8722-DDEFE5519CD9}" srcId="{51BCF6B7-74E1-4840-8F09-C635292A5537}" destId="{89F45466-FEFA-4508-A319-6EF19F1EDCFF}" srcOrd="0" destOrd="0" parTransId="{4107E619-5BFE-48DE-9BAC-811AA6CDDA3C}" sibTransId="{5CE6D2B1-6965-4446-80FD-E697F3579131}"/>
    <dgm:cxn modelId="{488E401C-DE50-4F6B-B664-F3146BE97D6D}" type="presOf" srcId="{85139FE3-4DEB-4D05-81BD-04F3E7D427D1}" destId="{A3DC145B-E5BC-438F-BC6F-18BA842CF914}" srcOrd="0" destOrd="0" presId="urn:microsoft.com/office/officeart/2005/8/layout/list1"/>
    <dgm:cxn modelId="{3FDBFC23-1CF1-4A77-8C35-CECFD57DC7D8}" type="presOf" srcId="{51BCF6B7-74E1-4840-8F09-C635292A5537}" destId="{3C9EED11-5B01-4C1B-B49C-31121503D30D}" srcOrd="0" destOrd="0" presId="urn:microsoft.com/office/officeart/2005/8/layout/list1"/>
    <dgm:cxn modelId="{4488AF3E-EBF1-4AEA-81ED-3293849F0CBA}" type="presOf" srcId="{67C89E3F-41EB-48C2-BB2B-5D99F6A7AE0B}" destId="{75C08AFD-D733-4066-8223-693A29F3F84C}" srcOrd="0" destOrd="1" presId="urn:microsoft.com/office/officeart/2005/8/layout/list1"/>
    <dgm:cxn modelId="{B4E5646B-D2AB-43AC-8514-2274EDAE3DAE}" type="presOf" srcId="{85139FE3-4DEB-4D05-81BD-04F3E7D427D1}" destId="{F0CF0204-0869-49EA-9FA2-43C8380CDC4F}" srcOrd="1" destOrd="0" presId="urn:microsoft.com/office/officeart/2005/8/layout/list1"/>
    <dgm:cxn modelId="{26FAE46F-80DE-4BF0-A73B-D17270491CE9}" type="presOf" srcId="{43B3B892-C587-400B-87A7-82037D3A2CA6}" destId="{D89CA6EA-2036-484B-9B64-F9527430BA90}" srcOrd="0" destOrd="1" presId="urn:microsoft.com/office/officeart/2005/8/layout/list1"/>
    <dgm:cxn modelId="{B9517359-3186-4AE1-84DA-1FABABB4CD45}" srcId="{89F45466-FEFA-4508-A319-6EF19F1EDCFF}" destId="{43B3B892-C587-400B-87A7-82037D3A2CA6}" srcOrd="1" destOrd="0" parTransId="{7D0B385A-732F-4A15-B5B2-2C58900D4781}" sibTransId="{07EE0670-8EEB-4A66-8DCD-425833683A65}"/>
    <dgm:cxn modelId="{D3665C81-6C94-4DE2-9D91-432D8590634A}" type="presOf" srcId="{89F45466-FEFA-4508-A319-6EF19F1EDCFF}" destId="{65745049-A0C6-44AD-AD8A-D2D07DDAF31F}" srcOrd="1" destOrd="0" presId="urn:microsoft.com/office/officeart/2005/8/layout/list1"/>
    <dgm:cxn modelId="{3D3879AF-1BB6-4517-96FA-369E4A48E0FF}" type="presOf" srcId="{F52DA2F9-84C0-4DC6-9696-FCF9388B37AC}" destId="{75C08AFD-D733-4066-8223-693A29F3F84C}" srcOrd="0" destOrd="0" presId="urn:microsoft.com/office/officeart/2005/8/layout/list1"/>
    <dgm:cxn modelId="{C11129C4-7A2F-45C2-A0D5-9BE2AB814FD6}" type="presOf" srcId="{63A209C9-0DED-44D6-82AE-4629629CE0E6}" destId="{D89CA6EA-2036-484B-9B64-F9527430BA90}" srcOrd="0" destOrd="0" presId="urn:microsoft.com/office/officeart/2005/8/layout/list1"/>
    <dgm:cxn modelId="{05FE89CC-C90A-4B0A-A1DA-556D06E3CFCA}" type="presOf" srcId="{89F45466-FEFA-4508-A319-6EF19F1EDCFF}" destId="{E77E7F3D-BA74-4CFA-85D7-24D3F3A34127}" srcOrd="0" destOrd="0" presId="urn:microsoft.com/office/officeart/2005/8/layout/list1"/>
    <dgm:cxn modelId="{84582BF7-1A23-46F6-92D4-544C7260961A}" srcId="{85139FE3-4DEB-4D05-81BD-04F3E7D427D1}" destId="{67C89E3F-41EB-48C2-BB2B-5D99F6A7AE0B}" srcOrd="1" destOrd="0" parTransId="{6DDCCB07-122C-4B58-9915-5EAA601030C3}" sibTransId="{21C1ACE7-ADD6-4C44-91C8-58C345346E02}"/>
    <dgm:cxn modelId="{E5F345FF-7FF3-4CB6-8C26-AC627D5626B3}" type="presParOf" srcId="{3C9EED11-5B01-4C1B-B49C-31121503D30D}" destId="{04035E73-CC30-434A-92BD-6D9929BE9D97}" srcOrd="0" destOrd="0" presId="urn:microsoft.com/office/officeart/2005/8/layout/list1"/>
    <dgm:cxn modelId="{6757ED4B-0543-4157-BA39-51A964D7FB27}" type="presParOf" srcId="{04035E73-CC30-434A-92BD-6D9929BE9D97}" destId="{E77E7F3D-BA74-4CFA-85D7-24D3F3A34127}" srcOrd="0" destOrd="0" presId="urn:microsoft.com/office/officeart/2005/8/layout/list1"/>
    <dgm:cxn modelId="{72CB7189-E6A0-4AE5-AD5D-7D3D8C5A8730}" type="presParOf" srcId="{04035E73-CC30-434A-92BD-6D9929BE9D97}" destId="{65745049-A0C6-44AD-AD8A-D2D07DDAF31F}" srcOrd="1" destOrd="0" presId="urn:microsoft.com/office/officeart/2005/8/layout/list1"/>
    <dgm:cxn modelId="{D8D53DFD-5D84-4D07-9A11-E4E2366B2953}" type="presParOf" srcId="{3C9EED11-5B01-4C1B-B49C-31121503D30D}" destId="{733F8F3E-D29B-41CF-A9D4-13337066BCE8}" srcOrd="1" destOrd="0" presId="urn:microsoft.com/office/officeart/2005/8/layout/list1"/>
    <dgm:cxn modelId="{FCEA88A4-C68C-4FE3-AE8F-4078F9FAF023}" type="presParOf" srcId="{3C9EED11-5B01-4C1B-B49C-31121503D30D}" destId="{D89CA6EA-2036-484B-9B64-F9527430BA90}" srcOrd="2" destOrd="0" presId="urn:microsoft.com/office/officeart/2005/8/layout/list1"/>
    <dgm:cxn modelId="{58E516C3-1288-4E78-AA81-F1FFA4F47B56}" type="presParOf" srcId="{3C9EED11-5B01-4C1B-B49C-31121503D30D}" destId="{E64CD216-8DAF-4C16-8EE6-AEC84377567A}" srcOrd="3" destOrd="0" presId="urn:microsoft.com/office/officeart/2005/8/layout/list1"/>
    <dgm:cxn modelId="{E4FE60C2-A76F-4E7C-9586-32D651DDD9E7}" type="presParOf" srcId="{3C9EED11-5B01-4C1B-B49C-31121503D30D}" destId="{3B09BFB6-BD9E-4CC0-AB94-9573BD4DDE41}" srcOrd="4" destOrd="0" presId="urn:microsoft.com/office/officeart/2005/8/layout/list1"/>
    <dgm:cxn modelId="{B2A52FA2-C623-4234-8FB6-56AC038F4C6F}" type="presParOf" srcId="{3B09BFB6-BD9E-4CC0-AB94-9573BD4DDE41}" destId="{A3DC145B-E5BC-438F-BC6F-18BA842CF914}" srcOrd="0" destOrd="0" presId="urn:microsoft.com/office/officeart/2005/8/layout/list1"/>
    <dgm:cxn modelId="{12E43B1F-3312-4336-AEC0-E81C68B17FCE}" type="presParOf" srcId="{3B09BFB6-BD9E-4CC0-AB94-9573BD4DDE41}" destId="{F0CF0204-0869-49EA-9FA2-43C8380CDC4F}" srcOrd="1" destOrd="0" presId="urn:microsoft.com/office/officeart/2005/8/layout/list1"/>
    <dgm:cxn modelId="{60284F38-052A-495D-87B6-9CBE206A9BEC}" type="presParOf" srcId="{3C9EED11-5B01-4C1B-B49C-31121503D30D}" destId="{14BFECAC-739C-4D0F-882B-823E867B72A5}" srcOrd="5" destOrd="0" presId="urn:microsoft.com/office/officeart/2005/8/layout/list1"/>
    <dgm:cxn modelId="{8D74BD9A-A20B-448D-8DCD-69DCCDA874FF}" type="presParOf" srcId="{3C9EED11-5B01-4C1B-B49C-31121503D30D}" destId="{75C08AFD-D733-4066-8223-693A29F3F84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B86437-E5C4-4DCE-8842-987A54C74FF6}" type="doc">
      <dgm:prSet loTypeId="urn:microsoft.com/office/officeart/2018/5/layout/CenteredIconLabelDescriptionList" loCatId="icon" qsTypeId="urn:microsoft.com/office/officeart/2005/8/quickstyle/3d1" qsCatId="3D" csTypeId="urn:microsoft.com/office/officeart/2018/5/colors/Iconchunking_neutralbg_accent3_2" csCatId="accent3" phldr="1"/>
      <dgm:spPr/>
      <dgm:t>
        <a:bodyPr/>
        <a:lstStyle/>
        <a:p>
          <a:endParaRPr lang="en-US"/>
        </a:p>
      </dgm:t>
    </dgm:pt>
    <dgm:pt modelId="{0C7876A8-30F6-4926-96DD-013B880FE5F9}">
      <dgm:prSet/>
      <dgm:spPr/>
      <dgm:t>
        <a:bodyPr/>
        <a:lstStyle/>
        <a:p>
          <a:pPr>
            <a:lnSpc>
              <a:spcPct val="100000"/>
            </a:lnSpc>
            <a:defRPr b="1"/>
          </a:pPr>
          <a:r>
            <a:rPr lang="en-US" b="1"/>
            <a:t>Data</a:t>
          </a:r>
          <a:endParaRPr lang="en-US"/>
        </a:p>
      </dgm:t>
    </dgm:pt>
    <dgm:pt modelId="{F5B59333-4518-4082-9C04-535C312D3DDA}" type="parTrans" cxnId="{965B04BE-C282-4274-81FF-99837F6AAFA1}">
      <dgm:prSet/>
      <dgm:spPr/>
      <dgm:t>
        <a:bodyPr/>
        <a:lstStyle/>
        <a:p>
          <a:endParaRPr lang="en-US"/>
        </a:p>
      </dgm:t>
    </dgm:pt>
    <dgm:pt modelId="{CE1F8EF5-9D81-46A5-AFCD-22910558D2F1}" type="sibTrans" cxnId="{965B04BE-C282-4274-81FF-99837F6AAFA1}">
      <dgm:prSet/>
      <dgm:spPr/>
      <dgm:t>
        <a:bodyPr/>
        <a:lstStyle/>
        <a:p>
          <a:endParaRPr lang="en-US"/>
        </a:p>
      </dgm:t>
    </dgm:pt>
    <dgm:pt modelId="{E9923139-6D90-4F64-9DDE-BEF13E7501BE}">
      <dgm:prSet/>
      <dgm:spPr/>
      <dgm:t>
        <a:bodyPr/>
        <a:lstStyle/>
        <a:p>
          <a:pPr>
            <a:lnSpc>
              <a:spcPct val="100000"/>
            </a:lnSpc>
          </a:pPr>
          <a:r>
            <a:rPr lang="en-US" dirty="0"/>
            <a:t>Update ETF Universe</a:t>
          </a:r>
        </a:p>
      </dgm:t>
    </dgm:pt>
    <dgm:pt modelId="{C322837E-842A-448D-ADCC-2DEB497CC7E1}" type="parTrans" cxnId="{0083F06F-EFC4-4C4B-9E70-A52FF4D84D69}">
      <dgm:prSet/>
      <dgm:spPr/>
      <dgm:t>
        <a:bodyPr/>
        <a:lstStyle/>
        <a:p>
          <a:endParaRPr lang="en-US"/>
        </a:p>
      </dgm:t>
    </dgm:pt>
    <dgm:pt modelId="{51FAFFA0-99BC-4B26-8E37-3563F4F4B678}" type="sibTrans" cxnId="{0083F06F-EFC4-4C4B-9E70-A52FF4D84D69}">
      <dgm:prSet/>
      <dgm:spPr/>
      <dgm:t>
        <a:bodyPr/>
        <a:lstStyle/>
        <a:p>
          <a:endParaRPr lang="en-US"/>
        </a:p>
      </dgm:t>
    </dgm:pt>
    <dgm:pt modelId="{C2EB3359-13CE-4173-94D5-9DC758B59F2C}">
      <dgm:prSet/>
      <dgm:spPr/>
      <dgm:t>
        <a:bodyPr/>
        <a:lstStyle/>
        <a:p>
          <a:pPr>
            <a:lnSpc>
              <a:spcPct val="100000"/>
            </a:lnSpc>
          </a:pPr>
          <a:r>
            <a:rPr lang="en-US" dirty="0"/>
            <a:t>More News Sources</a:t>
          </a:r>
        </a:p>
        <a:p>
          <a:pPr>
            <a:lnSpc>
              <a:spcPct val="100000"/>
            </a:lnSpc>
          </a:pPr>
          <a:r>
            <a:rPr lang="en-US" dirty="0"/>
            <a:t>Alternative Text Data</a:t>
          </a:r>
        </a:p>
      </dgm:t>
    </dgm:pt>
    <dgm:pt modelId="{6E865F8C-DF98-47D2-A6BA-F5A4DFC5B176}" type="parTrans" cxnId="{AE77D8C2-2671-4972-895F-AE2D9C4B5450}">
      <dgm:prSet/>
      <dgm:spPr/>
      <dgm:t>
        <a:bodyPr/>
        <a:lstStyle/>
        <a:p>
          <a:endParaRPr lang="en-US"/>
        </a:p>
      </dgm:t>
    </dgm:pt>
    <dgm:pt modelId="{5AEDAC56-998A-4A40-BCDA-4D5374D57CBD}" type="sibTrans" cxnId="{AE77D8C2-2671-4972-895F-AE2D9C4B5450}">
      <dgm:prSet/>
      <dgm:spPr/>
      <dgm:t>
        <a:bodyPr/>
        <a:lstStyle/>
        <a:p>
          <a:endParaRPr lang="en-US"/>
        </a:p>
      </dgm:t>
    </dgm:pt>
    <dgm:pt modelId="{B2D12C2F-E603-4BE1-ABEF-86B3C39717E3}">
      <dgm:prSet/>
      <dgm:spPr/>
      <dgm:t>
        <a:bodyPr/>
        <a:lstStyle/>
        <a:p>
          <a:pPr>
            <a:lnSpc>
              <a:spcPct val="100000"/>
            </a:lnSpc>
            <a:defRPr b="1"/>
          </a:pPr>
          <a:r>
            <a:rPr lang="en-US" b="1" dirty="0"/>
            <a:t>Parameters</a:t>
          </a:r>
          <a:endParaRPr lang="en-US" dirty="0"/>
        </a:p>
      </dgm:t>
    </dgm:pt>
    <dgm:pt modelId="{38807351-59A1-4284-9AD2-8D9FB7249A6A}" type="parTrans" cxnId="{11755671-54D7-427B-B61C-B5DED5DA5811}">
      <dgm:prSet/>
      <dgm:spPr/>
      <dgm:t>
        <a:bodyPr/>
        <a:lstStyle/>
        <a:p>
          <a:endParaRPr lang="en-US"/>
        </a:p>
      </dgm:t>
    </dgm:pt>
    <dgm:pt modelId="{DF8731DC-DC91-4112-93C7-2BBE1E312883}" type="sibTrans" cxnId="{11755671-54D7-427B-B61C-B5DED5DA5811}">
      <dgm:prSet/>
      <dgm:spPr/>
      <dgm:t>
        <a:bodyPr/>
        <a:lstStyle/>
        <a:p>
          <a:endParaRPr lang="en-US"/>
        </a:p>
      </dgm:t>
    </dgm:pt>
    <dgm:pt modelId="{541A5DFF-E346-4CDF-9B5C-D5ABE0AFC020}">
      <dgm:prSet/>
      <dgm:spPr/>
      <dgm:t>
        <a:bodyPr/>
        <a:lstStyle/>
        <a:p>
          <a:pPr>
            <a:lnSpc>
              <a:spcPct val="100000"/>
            </a:lnSpc>
          </a:pPr>
          <a:r>
            <a:rPr lang="en-US" dirty="0"/>
            <a:t>Capital Allocation</a:t>
          </a:r>
        </a:p>
      </dgm:t>
    </dgm:pt>
    <dgm:pt modelId="{4915545B-DB1B-404F-965D-73A8A9116ACD}" type="parTrans" cxnId="{CBAB724F-A4B3-47C8-A8BA-A937FA207A86}">
      <dgm:prSet/>
      <dgm:spPr/>
      <dgm:t>
        <a:bodyPr/>
        <a:lstStyle/>
        <a:p>
          <a:endParaRPr lang="en-US"/>
        </a:p>
      </dgm:t>
    </dgm:pt>
    <dgm:pt modelId="{732B2BF3-FC68-452E-9E36-C32684E0714F}" type="sibTrans" cxnId="{CBAB724F-A4B3-47C8-A8BA-A937FA207A86}">
      <dgm:prSet/>
      <dgm:spPr/>
      <dgm:t>
        <a:bodyPr/>
        <a:lstStyle/>
        <a:p>
          <a:endParaRPr lang="en-US"/>
        </a:p>
      </dgm:t>
    </dgm:pt>
    <dgm:pt modelId="{EE5753A9-C682-4D7F-AE6A-7686222CD1EE}">
      <dgm:prSet/>
      <dgm:spPr/>
      <dgm:t>
        <a:bodyPr/>
        <a:lstStyle/>
        <a:p>
          <a:pPr>
            <a:lnSpc>
              <a:spcPct val="100000"/>
            </a:lnSpc>
          </a:pPr>
          <a:r>
            <a:rPr lang="en-US" dirty="0"/>
            <a:t>Volume &amp; Volatility Cut-off</a:t>
          </a:r>
        </a:p>
      </dgm:t>
    </dgm:pt>
    <dgm:pt modelId="{D5B8C4DB-A185-4B83-8F75-3014480B066C}" type="parTrans" cxnId="{EB35C4C4-4530-41A3-9AEB-79BF50D12F44}">
      <dgm:prSet/>
      <dgm:spPr/>
      <dgm:t>
        <a:bodyPr/>
        <a:lstStyle/>
        <a:p>
          <a:endParaRPr lang="en-US"/>
        </a:p>
      </dgm:t>
    </dgm:pt>
    <dgm:pt modelId="{33BECF9D-35D2-46A9-A2A5-3A6B48F4AF53}" type="sibTrans" cxnId="{EB35C4C4-4530-41A3-9AEB-79BF50D12F44}">
      <dgm:prSet/>
      <dgm:spPr/>
      <dgm:t>
        <a:bodyPr/>
        <a:lstStyle/>
        <a:p>
          <a:endParaRPr lang="en-US"/>
        </a:p>
      </dgm:t>
    </dgm:pt>
    <dgm:pt modelId="{6AAB7275-2DB4-48B6-9158-0BAAE01E1DDC}">
      <dgm:prSet/>
      <dgm:spPr/>
      <dgm:t>
        <a:bodyPr/>
        <a:lstStyle/>
        <a:p>
          <a:pPr>
            <a:lnSpc>
              <a:spcPct val="100000"/>
            </a:lnSpc>
          </a:pPr>
          <a:r>
            <a:rPr lang="en-US" dirty="0"/>
            <a:t>Stop Loss &amp; Take Profit</a:t>
          </a:r>
        </a:p>
      </dgm:t>
    </dgm:pt>
    <dgm:pt modelId="{88727A9E-4BE4-4854-A648-C23A9736CFBB}" type="parTrans" cxnId="{1BF58BAA-1FD6-4C8B-AA0E-0B4FA54F0278}">
      <dgm:prSet/>
      <dgm:spPr/>
      <dgm:t>
        <a:bodyPr/>
        <a:lstStyle/>
        <a:p>
          <a:endParaRPr lang="en-US"/>
        </a:p>
      </dgm:t>
    </dgm:pt>
    <dgm:pt modelId="{9963E006-D4F4-473E-87E1-42CDD16D9310}" type="sibTrans" cxnId="{1BF58BAA-1FD6-4C8B-AA0E-0B4FA54F0278}">
      <dgm:prSet/>
      <dgm:spPr/>
      <dgm:t>
        <a:bodyPr/>
        <a:lstStyle/>
        <a:p>
          <a:endParaRPr lang="en-US"/>
        </a:p>
      </dgm:t>
    </dgm:pt>
    <dgm:pt modelId="{33C0EE98-CA1B-479C-A35B-B5260B29A15A}" type="pres">
      <dgm:prSet presAssocID="{73B86437-E5C4-4DCE-8842-987A54C74FF6}" presName="root" presStyleCnt="0">
        <dgm:presLayoutVars>
          <dgm:dir/>
          <dgm:resizeHandles val="exact"/>
        </dgm:presLayoutVars>
      </dgm:prSet>
      <dgm:spPr/>
    </dgm:pt>
    <dgm:pt modelId="{8D7BBEEF-280A-447E-8BA5-D2F98D20E686}" type="pres">
      <dgm:prSet presAssocID="{0C7876A8-30F6-4926-96DD-013B880FE5F9}" presName="compNode" presStyleCnt="0"/>
      <dgm:spPr/>
    </dgm:pt>
    <dgm:pt modelId="{29C267C2-EA4E-4751-B8FA-9B40ED128176}" type="pres">
      <dgm:prSet presAssocID="{0C7876A8-30F6-4926-96DD-013B880FE5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75C5969C-76B5-409C-B569-1CBA8777340D}" type="pres">
      <dgm:prSet presAssocID="{0C7876A8-30F6-4926-96DD-013B880FE5F9}" presName="iconSpace" presStyleCnt="0"/>
      <dgm:spPr/>
    </dgm:pt>
    <dgm:pt modelId="{3F5877A3-9DC7-43F9-BD67-6AA0E0F40EC5}" type="pres">
      <dgm:prSet presAssocID="{0C7876A8-30F6-4926-96DD-013B880FE5F9}" presName="parTx" presStyleLbl="revTx" presStyleIdx="0" presStyleCnt="4">
        <dgm:presLayoutVars>
          <dgm:chMax val="0"/>
          <dgm:chPref val="0"/>
        </dgm:presLayoutVars>
      </dgm:prSet>
      <dgm:spPr/>
    </dgm:pt>
    <dgm:pt modelId="{860BDF8B-4F49-4686-89D0-6535192BF846}" type="pres">
      <dgm:prSet presAssocID="{0C7876A8-30F6-4926-96DD-013B880FE5F9}" presName="txSpace" presStyleCnt="0"/>
      <dgm:spPr/>
    </dgm:pt>
    <dgm:pt modelId="{DEB659A3-A018-4843-B099-545D945A8EA7}" type="pres">
      <dgm:prSet presAssocID="{0C7876A8-30F6-4926-96DD-013B880FE5F9}" presName="desTx" presStyleLbl="revTx" presStyleIdx="1" presStyleCnt="4">
        <dgm:presLayoutVars/>
      </dgm:prSet>
      <dgm:spPr/>
    </dgm:pt>
    <dgm:pt modelId="{D42ACE69-C69A-4D0F-879B-9F5962CF46FF}" type="pres">
      <dgm:prSet presAssocID="{CE1F8EF5-9D81-46A5-AFCD-22910558D2F1}" presName="sibTrans" presStyleCnt="0"/>
      <dgm:spPr/>
    </dgm:pt>
    <dgm:pt modelId="{374E67E3-D5F7-4AC1-A8B5-BE02177F0402}" type="pres">
      <dgm:prSet presAssocID="{B2D12C2F-E603-4BE1-ABEF-86B3C39717E3}" presName="compNode" presStyleCnt="0"/>
      <dgm:spPr/>
    </dgm:pt>
    <dgm:pt modelId="{6D5B1559-A9C7-419D-B164-006736AE906E}" type="pres">
      <dgm:prSet presAssocID="{B2D12C2F-E603-4BE1-ABEF-86B3C39717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7D482CF-7EA1-42CA-B678-B3A615E54613}" type="pres">
      <dgm:prSet presAssocID="{B2D12C2F-E603-4BE1-ABEF-86B3C39717E3}" presName="iconSpace" presStyleCnt="0"/>
      <dgm:spPr/>
    </dgm:pt>
    <dgm:pt modelId="{660D2FBE-90DC-472D-8C82-95799134020A}" type="pres">
      <dgm:prSet presAssocID="{B2D12C2F-E603-4BE1-ABEF-86B3C39717E3}" presName="parTx" presStyleLbl="revTx" presStyleIdx="2" presStyleCnt="4">
        <dgm:presLayoutVars>
          <dgm:chMax val="0"/>
          <dgm:chPref val="0"/>
        </dgm:presLayoutVars>
      </dgm:prSet>
      <dgm:spPr/>
    </dgm:pt>
    <dgm:pt modelId="{A9326887-7782-412E-8EE3-6AD255D82CC9}" type="pres">
      <dgm:prSet presAssocID="{B2D12C2F-E603-4BE1-ABEF-86B3C39717E3}" presName="txSpace" presStyleCnt="0"/>
      <dgm:spPr/>
    </dgm:pt>
    <dgm:pt modelId="{D0212F68-612A-407E-A678-E921BD9B35C4}" type="pres">
      <dgm:prSet presAssocID="{B2D12C2F-E603-4BE1-ABEF-86B3C39717E3}" presName="desTx" presStyleLbl="revTx" presStyleIdx="3" presStyleCnt="4">
        <dgm:presLayoutVars/>
      </dgm:prSet>
      <dgm:spPr/>
    </dgm:pt>
  </dgm:ptLst>
  <dgm:cxnLst>
    <dgm:cxn modelId="{4E2CDA0D-B7B1-4BF1-A257-7496C6CF0A1A}" type="presOf" srcId="{C2EB3359-13CE-4173-94D5-9DC758B59F2C}" destId="{DEB659A3-A018-4843-B099-545D945A8EA7}" srcOrd="0" destOrd="1" presId="urn:microsoft.com/office/officeart/2018/5/layout/CenteredIconLabelDescriptionList"/>
    <dgm:cxn modelId="{9F269362-57DC-4674-AAEF-B331741A4A35}" type="presOf" srcId="{6AAB7275-2DB4-48B6-9158-0BAAE01E1DDC}" destId="{D0212F68-612A-407E-A678-E921BD9B35C4}" srcOrd="0" destOrd="2" presId="urn:microsoft.com/office/officeart/2018/5/layout/CenteredIconLabelDescriptionList"/>
    <dgm:cxn modelId="{A0CFD14C-8F0A-49AE-AE4A-0619C1AC9940}" type="presOf" srcId="{E9923139-6D90-4F64-9DDE-BEF13E7501BE}" destId="{DEB659A3-A018-4843-B099-545D945A8EA7}" srcOrd="0" destOrd="0" presId="urn:microsoft.com/office/officeart/2018/5/layout/CenteredIconLabelDescriptionList"/>
    <dgm:cxn modelId="{CBAB724F-A4B3-47C8-A8BA-A937FA207A86}" srcId="{B2D12C2F-E603-4BE1-ABEF-86B3C39717E3}" destId="{541A5DFF-E346-4CDF-9B5C-D5ABE0AFC020}" srcOrd="0" destOrd="0" parTransId="{4915545B-DB1B-404F-965D-73A8A9116ACD}" sibTransId="{732B2BF3-FC68-452E-9E36-C32684E0714F}"/>
    <dgm:cxn modelId="{0083F06F-EFC4-4C4B-9E70-A52FF4D84D69}" srcId="{0C7876A8-30F6-4926-96DD-013B880FE5F9}" destId="{E9923139-6D90-4F64-9DDE-BEF13E7501BE}" srcOrd="0" destOrd="0" parTransId="{C322837E-842A-448D-ADCC-2DEB497CC7E1}" sibTransId="{51FAFFA0-99BC-4B26-8E37-3563F4F4B678}"/>
    <dgm:cxn modelId="{11755671-54D7-427B-B61C-B5DED5DA5811}" srcId="{73B86437-E5C4-4DCE-8842-987A54C74FF6}" destId="{B2D12C2F-E603-4BE1-ABEF-86B3C39717E3}" srcOrd="1" destOrd="0" parTransId="{38807351-59A1-4284-9AD2-8D9FB7249A6A}" sibTransId="{DF8731DC-DC91-4112-93C7-2BBE1E312883}"/>
    <dgm:cxn modelId="{F774D3A2-8972-4CB7-9DFB-09842D947122}" type="presOf" srcId="{EE5753A9-C682-4D7F-AE6A-7686222CD1EE}" destId="{D0212F68-612A-407E-A678-E921BD9B35C4}" srcOrd="0" destOrd="1" presId="urn:microsoft.com/office/officeart/2018/5/layout/CenteredIconLabelDescriptionList"/>
    <dgm:cxn modelId="{1BF58BAA-1FD6-4C8B-AA0E-0B4FA54F0278}" srcId="{B2D12C2F-E603-4BE1-ABEF-86B3C39717E3}" destId="{6AAB7275-2DB4-48B6-9158-0BAAE01E1DDC}" srcOrd="2" destOrd="0" parTransId="{88727A9E-4BE4-4854-A648-C23A9736CFBB}" sibTransId="{9963E006-D4F4-473E-87E1-42CDD16D9310}"/>
    <dgm:cxn modelId="{965B04BE-C282-4274-81FF-99837F6AAFA1}" srcId="{73B86437-E5C4-4DCE-8842-987A54C74FF6}" destId="{0C7876A8-30F6-4926-96DD-013B880FE5F9}" srcOrd="0" destOrd="0" parTransId="{F5B59333-4518-4082-9C04-535C312D3DDA}" sibTransId="{CE1F8EF5-9D81-46A5-AFCD-22910558D2F1}"/>
    <dgm:cxn modelId="{AE77D8C2-2671-4972-895F-AE2D9C4B5450}" srcId="{0C7876A8-30F6-4926-96DD-013B880FE5F9}" destId="{C2EB3359-13CE-4173-94D5-9DC758B59F2C}" srcOrd="1" destOrd="0" parTransId="{6E865F8C-DF98-47D2-A6BA-F5A4DFC5B176}" sibTransId="{5AEDAC56-998A-4A40-BCDA-4D5374D57CBD}"/>
    <dgm:cxn modelId="{EB35C4C4-4530-41A3-9AEB-79BF50D12F44}" srcId="{B2D12C2F-E603-4BE1-ABEF-86B3C39717E3}" destId="{EE5753A9-C682-4D7F-AE6A-7686222CD1EE}" srcOrd="1" destOrd="0" parTransId="{D5B8C4DB-A185-4B83-8F75-3014480B066C}" sibTransId="{33BECF9D-35D2-46A9-A2A5-3A6B48F4AF53}"/>
    <dgm:cxn modelId="{714CA8C8-06EB-423A-BD30-C10B107729EA}" type="presOf" srcId="{B2D12C2F-E603-4BE1-ABEF-86B3C39717E3}" destId="{660D2FBE-90DC-472D-8C82-95799134020A}" srcOrd="0" destOrd="0" presId="urn:microsoft.com/office/officeart/2018/5/layout/CenteredIconLabelDescriptionList"/>
    <dgm:cxn modelId="{30D956D7-0FB3-4FEE-9BBE-1B8C96A0B2F2}" type="presOf" srcId="{0C7876A8-30F6-4926-96DD-013B880FE5F9}" destId="{3F5877A3-9DC7-43F9-BD67-6AA0E0F40EC5}" srcOrd="0" destOrd="0" presId="urn:microsoft.com/office/officeart/2018/5/layout/CenteredIconLabelDescriptionList"/>
    <dgm:cxn modelId="{4A1DD6F2-5D19-48C4-98F9-7582EDD6C249}" type="presOf" srcId="{541A5DFF-E346-4CDF-9B5C-D5ABE0AFC020}" destId="{D0212F68-612A-407E-A678-E921BD9B35C4}" srcOrd="0" destOrd="0" presId="urn:microsoft.com/office/officeart/2018/5/layout/CenteredIconLabelDescriptionList"/>
    <dgm:cxn modelId="{92FC13FF-77CB-4419-A395-B2AC5F14C288}" type="presOf" srcId="{73B86437-E5C4-4DCE-8842-987A54C74FF6}" destId="{33C0EE98-CA1B-479C-A35B-B5260B29A15A}" srcOrd="0" destOrd="0" presId="urn:microsoft.com/office/officeart/2018/5/layout/CenteredIconLabelDescriptionList"/>
    <dgm:cxn modelId="{3AD205FF-63EE-4428-8D9E-72900A8070DD}" type="presParOf" srcId="{33C0EE98-CA1B-479C-A35B-B5260B29A15A}" destId="{8D7BBEEF-280A-447E-8BA5-D2F98D20E686}" srcOrd="0" destOrd="0" presId="urn:microsoft.com/office/officeart/2018/5/layout/CenteredIconLabelDescriptionList"/>
    <dgm:cxn modelId="{F2A30698-69CD-490D-B4BD-FE4F6534555E}" type="presParOf" srcId="{8D7BBEEF-280A-447E-8BA5-D2F98D20E686}" destId="{29C267C2-EA4E-4751-B8FA-9B40ED128176}" srcOrd="0" destOrd="0" presId="urn:microsoft.com/office/officeart/2018/5/layout/CenteredIconLabelDescriptionList"/>
    <dgm:cxn modelId="{AD86C864-B6AD-4D22-A943-40867A6F26AB}" type="presParOf" srcId="{8D7BBEEF-280A-447E-8BA5-D2F98D20E686}" destId="{75C5969C-76B5-409C-B569-1CBA8777340D}" srcOrd="1" destOrd="0" presId="urn:microsoft.com/office/officeart/2018/5/layout/CenteredIconLabelDescriptionList"/>
    <dgm:cxn modelId="{FC3D6DF3-277D-4352-BC79-756326D159D6}" type="presParOf" srcId="{8D7BBEEF-280A-447E-8BA5-D2F98D20E686}" destId="{3F5877A3-9DC7-43F9-BD67-6AA0E0F40EC5}" srcOrd="2" destOrd="0" presId="urn:microsoft.com/office/officeart/2018/5/layout/CenteredIconLabelDescriptionList"/>
    <dgm:cxn modelId="{A4C3E4E5-6D1E-4FA3-8F65-F37662F5B3D4}" type="presParOf" srcId="{8D7BBEEF-280A-447E-8BA5-D2F98D20E686}" destId="{860BDF8B-4F49-4686-89D0-6535192BF846}" srcOrd="3" destOrd="0" presId="urn:microsoft.com/office/officeart/2018/5/layout/CenteredIconLabelDescriptionList"/>
    <dgm:cxn modelId="{27EDDDE1-A6A0-466F-9010-09DA06224C28}" type="presParOf" srcId="{8D7BBEEF-280A-447E-8BA5-D2F98D20E686}" destId="{DEB659A3-A018-4843-B099-545D945A8EA7}" srcOrd="4" destOrd="0" presId="urn:microsoft.com/office/officeart/2018/5/layout/CenteredIconLabelDescriptionList"/>
    <dgm:cxn modelId="{7783F936-1AE3-48FB-9D6B-08A51D5CDF8A}" type="presParOf" srcId="{33C0EE98-CA1B-479C-A35B-B5260B29A15A}" destId="{D42ACE69-C69A-4D0F-879B-9F5962CF46FF}" srcOrd="1" destOrd="0" presId="urn:microsoft.com/office/officeart/2018/5/layout/CenteredIconLabelDescriptionList"/>
    <dgm:cxn modelId="{D1EDEDD0-BD73-4100-83FB-C2B3A814331C}" type="presParOf" srcId="{33C0EE98-CA1B-479C-A35B-B5260B29A15A}" destId="{374E67E3-D5F7-4AC1-A8B5-BE02177F0402}" srcOrd="2" destOrd="0" presId="urn:microsoft.com/office/officeart/2018/5/layout/CenteredIconLabelDescriptionList"/>
    <dgm:cxn modelId="{57107E7C-81D7-4811-ACC3-DA45CE2609F5}" type="presParOf" srcId="{374E67E3-D5F7-4AC1-A8B5-BE02177F0402}" destId="{6D5B1559-A9C7-419D-B164-006736AE906E}" srcOrd="0" destOrd="0" presId="urn:microsoft.com/office/officeart/2018/5/layout/CenteredIconLabelDescriptionList"/>
    <dgm:cxn modelId="{5E4AE320-97BB-4920-AF43-51B32025552C}" type="presParOf" srcId="{374E67E3-D5F7-4AC1-A8B5-BE02177F0402}" destId="{F7D482CF-7EA1-42CA-B678-B3A615E54613}" srcOrd="1" destOrd="0" presId="urn:microsoft.com/office/officeart/2018/5/layout/CenteredIconLabelDescriptionList"/>
    <dgm:cxn modelId="{0D9BA2D3-6F27-48A4-B0A4-F5E235893AEC}" type="presParOf" srcId="{374E67E3-D5F7-4AC1-A8B5-BE02177F0402}" destId="{660D2FBE-90DC-472D-8C82-95799134020A}" srcOrd="2" destOrd="0" presId="urn:microsoft.com/office/officeart/2018/5/layout/CenteredIconLabelDescriptionList"/>
    <dgm:cxn modelId="{AF2B6E4D-14B1-4322-9751-EF6FD85683B2}" type="presParOf" srcId="{374E67E3-D5F7-4AC1-A8B5-BE02177F0402}" destId="{A9326887-7782-412E-8EE3-6AD255D82CC9}" srcOrd="3" destOrd="0" presId="urn:microsoft.com/office/officeart/2018/5/layout/CenteredIconLabelDescriptionList"/>
    <dgm:cxn modelId="{11E725E1-8941-49B2-B725-736C2C5F2907}" type="presParOf" srcId="{374E67E3-D5F7-4AC1-A8B5-BE02177F0402}" destId="{D0212F68-612A-407E-A678-E921BD9B35C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241B84-3C25-4DD6-B86C-9DB9EC655929}" type="doc">
      <dgm:prSet loTypeId="urn:microsoft.com/office/officeart/2018/5/layout/CenteredIconLabelDescriptionList" loCatId="icon" qsTypeId="urn:microsoft.com/office/officeart/2005/8/quickstyle/3d1" qsCatId="3D" csTypeId="urn:microsoft.com/office/officeart/2018/5/colors/Iconchunking_neutralbg_colorful1" csCatId="colorful" phldr="1"/>
      <dgm:spPr/>
      <dgm:t>
        <a:bodyPr/>
        <a:lstStyle/>
        <a:p>
          <a:endParaRPr lang="en-US"/>
        </a:p>
      </dgm:t>
    </dgm:pt>
    <dgm:pt modelId="{C625DC8F-7105-4A51-8A0E-7BB28D60EE45}">
      <dgm:prSet/>
      <dgm:spPr/>
      <dgm:t>
        <a:bodyPr/>
        <a:lstStyle/>
        <a:p>
          <a:pPr>
            <a:lnSpc>
              <a:spcPct val="100000"/>
            </a:lnSpc>
            <a:defRPr b="1"/>
          </a:pPr>
          <a:r>
            <a:rPr lang="en-US" b="1"/>
            <a:t>Strategy</a:t>
          </a:r>
          <a:endParaRPr lang="en-US"/>
        </a:p>
      </dgm:t>
    </dgm:pt>
    <dgm:pt modelId="{9DD3641F-4077-41DD-9AEC-4D1FAD601B20}" type="parTrans" cxnId="{DC99DB2C-6D88-4D27-89A0-356F30FA5725}">
      <dgm:prSet/>
      <dgm:spPr/>
      <dgm:t>
        <a:bodyPr/>
        <a:lstStyle/>
        <a:p>
          <a:endParaRPr lang="en-US"/>
        </a:p>
      </dgm:t>
    </dgm:pt>
    <dgm:pt modelId="{E860E85C-E3F2-4476-8FED-C016EE184D0F}" type="sibTrans" cxnId="{DC99DB2C-6D88-4D27-89A0-356F30FA5725}">
      <dgm:prSet/>
      <dgm:spPr/>
      <dgm:t>
        <a:bodyPr/>
        <a:lstStyle/>
        <a:p>
          <a:endParaRPr lang="en-US"/>
        </a:p>
      </dgm:t>
    </dgm:pt>
    <dgm:pt modelId="{4641945E-E725-4253-9C21-135A45D33A6F}">
      <dgm:prSet/>
      <dgm:spPr/>
      <dgm:t>
        <a:bodyPr/>
        <a:lstStyle/>
        <a:p>
          <a:pPr>
            <a:lnSpc>
              <a:spcPct val="100000"/>
            </a:lnSpc>
          </a:pPr>
          <a:r>
            <a:rPr lang="en-US" dirty="0"/>
            <a:t>Optimized Underlying System</a:t>
          </a:r>
        </a:p>
      </dgm:t>
    </dgm:pt>
    <dgm:pt modelId="{3174B20C-9586-4EDD-965E-755A997F5369}" type="parTrans" cxnId="{F7CE6DA1-7146-4D88-87EA-33038CC13575}">
      <dgm:prSet/>
      <dgm:spPr/>
      <dgm:t>
        <a:bodyPr/>
        <a:lstStyle/>
        <a:p>
          <a:endParaRPr lang="en-US"/>
        </a:p>
      </dgm:t>
    </dgm:pt>
    <dgm:pt modelId="{CB52E034-446E-4A82-89F5-1E707B96165F}" type="sibTrans" cxnId="{F7CE6DA1-7146-4D88-87EA-33038CC13575}">
      <dgm:prSet/>
      <dgm:spPr/>
      <dgm:t>
        <a:bodyPr/>
        <a:lstStyle/>
        <a:p>
          <a:endParaRPr lang="en-US"/>
        </a:p>
      </dgm:t>
    </dgm:pt>
    <dgm:pt modelId="{B4953A36-E7BB-433F-B4F4-37F5F547FB35}">
      <dgm:prSet/>
      <dgm:spPr/>
      <dgm:t>
        <a:bodyPr/>
        <a:lstStyle/>
        <a:p>
          <a:pPr>
            <a:lnSpc>
              <a:spcPct val="100000"/>
            </a:lnSpc>
          </a:pPr>
          <a:r>
            <a:rPr lang="en-US" dirty="0"/>
            <a:t>Fit Models to Intra-Day Data</a:t>
          </a:r>
        </a:p>
      </dgm:t>
    </dgm:pt>
    <dgm:pt modelId="{F8193BED-824E-4C66-B7AC-EF05E04D32CB}" type="parTrans" cxnId="{A5AD7F2E-DF71-4172-9926-E8999F428DBE}">
      <dgm:prSet/>
      <dgm:spPr/>
      <dgm:t>
        <a:bodyPr/>
        <a:lstStyle/>
        <a:p>
          <a:endParaRPr lang="en-US"/>
        </a:p>
      </dgm:t>
    </dgm:pt>
    <dgm:pt modelId="{806DF83F-868B-4911-9C00-A27D0649E5A8}" type="sibTrans" cxnId="{A5AD7F2E-DF71-4172-9926-E8999F428DBE}">
      <dgm:prSet/>
      <dgm:spPr/>
      <dgm:t>
        <a:bodyPr/>
        <a:lstStyle/>
        <a:p>
          <a:endParaRPr lang="en-US"/>
        </a:p>
      </dgm:t>
    </dgm:pt>
    <dgm:pt modelId="{B2707BAF-CEAB-4F9F-B0A9-1F579AD67EE2}">
      <dgm:prSet/>
      <dgm:spPr/>
      <dgm:t>
        <a:bodyPr/>
        <a:lstStyle/>
        <a:p>
          <a:pPr>
            <a:lnSpc>
              <a:spcPct val="100000"/>
            </a:lnSpc>
            <a:defRPr b="1"/>
          </a:pPr>
          <a:r>
            <a:rPr lang="en-US" b="1"/>
            <a:t>Performance</a:t>
          </a:r>
          <a:endParaRPr lang="en-US"/>
        </a:p>
      </dgm:t>
    </dgm:pt>
    <dgm:pt modelId="{2012AACA-60BB-4AE3-B519-1B8533162C16}" type="parTrans" cxnId="{6A3F58DF-A321-4661-8C19-D9D1585AB4F9}">
      <dgm:prSet/>
      <dgm:spPr/>
      <dgm:t>
        <a:bodyPr/>
        <a:lstStyle/>
        <a:p>
          <a:endParaRPr lang="en-US"/>
        </a:p>
      </dgm:t>
    </dgm:pt>
    <dgm:pt modelId="{5212F214-923F-4C27-B278-E228F9ED2D4E}" type="sibTrans" cxnId="{6A3F58DF-A321-4661-8C19-D9D1585AB4F9}">
      <dgm:prSet/>
      <dgm:spPr/>
      <dgm:t>
        <a:bodyPr/>
        <a:lstStyle/>
        <a:p>
          <a:endParaRPr lang="en-US"/>
        </a:p>
      </dgm:t>
    </dgm:pt>
    <dgm:pt modelId="{F11E7C8B-EA5E-4CF3-AC8E-837BA0268023}">
      <dgm:prSet/>
      <dgm:spPr/>
      <dgm:t>
        <a:bodyPr/>
        <a:lstStyle/>
        <a:p>
          <a:pPr>
            <a:lnSpc>
              <a:spcPct val="100000"/>
            </a:lnSpc>
          </a:pPr>
          <a:r>
            <a:rPr lang="en-US"/>
            <a:t>Risk Metrics</a:t>
          </a:r>
        </a:p>
      </dgm:t>
    </dgm:pt>
    <dgm:pt modelId="{54430F16-5D71-4AEA-8020-E5A56328E096}" type="parTrans" cxnId="{E82BED75-5399-4C65-B50C-340DB5ED9108}">
      <dgm:prSet/>
      <dgm:spPr/>
      <dgm:t>
        <a:bodyPr/>
        <a:lstStyle/>
        <a:p>
          <a:endParaRPr lang="en-US"/>
        </a:p>
      </dgm:t>
    </dgm:pt>
    <dgm:pt modelId="{1491D705-422F-4861-88FE-98B086B19398}" type="sibTrans" cxnId="{E82BED75-5399-4C65-B50C-340DB5ED9108}">
      <dgm:prSet/>
      <dgm:spPr/>
      <dgm:t>
        <a:bodyPr/>
        <a:lstStyle/>
        <a:p>
          <a:endParaRPr lang="en-US"/>
        </a:p>
      </dgm:t>
    </dgm:pt>
    <dgm:pt modelId="{81B119A3-F48D-4EE1-B078-3D563F083274}">
      <dgm:prSet/>
      <dgm:spPr/>
      <dgm:t>
        <a:bodyPr/>
        <a:lstStyle/>
        <a:p>
          <a:pPr>
            <a:lnSpc>
              <a:spcPct val="100000"/>
            </a:lnSpc>
          </a:pPr>
          <a:r>
            <a:rPr lang="en-US"/>
            <a:t>Sharpe Ratio</a:t>
          </a:r>
        </a:p>
      </dgm:t>
    </dgm:pt>
    <dgm:pt modelId="{F04A98CE-3E89-4B81-9C48-923FD2036D5D}" type="parTrans" cxnId="{EC850BAA-768B-4CB8-8C70-539B0B4A76FF}">
      <dgm:prSet/>
      <dgm:spPr/>
      <dgm:t>
        <a:bodyPr/>
        <a:lstStyle/>
        <a:p>
          <a:endParaRPr lang="en-US"/>
        </a:p>
      </dgm:t>
    </dgm:pt>
    <dgm:pt modelId="{E9B0B4CB-5BEC-42C8-AFEC-7DB41F4AC3BB}" type="sibTrans" cxnId="{EC850BAA-768B-4CB8-8C70-539B0B4A76FF}">
      <dgm:prSet/>
      <dgm:spPr/>
      <dgm:t>
        <a:bodyPr/>
        <a:lstStyle/>
        <a:p>
          <a:endParaRPr lang="en-US"/>
        </a:p>
      </dgm:t>
    </dgm:pt>
    <dgm:pt modelId="{736EAC22-146A-4A40-A557-765F481A317C}">
      <dgm:prSet/>
      <dgm:spPr/>
      <dgm:t>
        <a:bodyPr/>
        <a:lstStyle/>
        <a:p>
          <a:pPr>
            <a:lnSpc>
              <a:spcPct val="100000"/>
            </a:lnSpc>
          </a:pPr>
          <a:r>
            <a:rPr lang="en-US"/>
            <a:t>Max Draw-down</a:t>
          </a:r>
        </a:p>
      </dgm:t>
    </dgm:pt>
    <dgm:pt modelId="{4B5B8903-1B82-4462-A146-C484888DC621}" type="parTrans" cxnId="{6428A009-EED0-403B-87F8-C268CE086164}">
      <dgm:prSet/>
      <dgm:spPr/>
      <dgm:t>
        <a:bodyPr/>
        <a:lstStyle/>
        <a:p>
          <a:endParaRPr lang="en-US"/>
        </a:p>
      </dgm:t>
    </dgm:pt>
    <dgm:pt modelId="{51DC0A9F-E28C-447C-99AF-F76560037637}" type="sibTrans" cxnId="{6428A009-EED0-403B-87F8-C268CE086164}">
      <dgm:prSet/>
      <dgm:spPr/>
      <dgm:t>
        <a:bodyPr/>
        <a:lstStyle/>
        <a:p>
          <a:endParaRPr lang="en-US"/>
        </a:p>
      </dgm:t>
    </dgm:pt>
    <dgm:pt modelId="{1ECADE42-729C-427A-8D06-B4DBF42F80A3}" type="pres">
      <dgm:prSet presAssocID="{4B241B84-3C25-4DD6-B86C-9DB9EC655929}" presName="root" presStyleCnt="0">
        <dgm:presLayoutVars>
          <dgm:dir/>
          <dgm:resizeHandles val="exact"/>
        </dgm:presLayoutVars>
      </dgm:prSet>
      <dgm:spPr/>
    </dgm:pt>
    <dgm:pt modelId="{74B6104B-6596-4711-AFB0-FC6B074AEF16}" type="pres">
      <dgm:prSet presAssocID="{C625DC8F-7105-4A51-8A0E-7BB28D60EE45}" presName="compNode" presStyleCnt="0"/>
      <dgm:spPr/>
    </dgm:pt>
    <dgm:pt modelId="{60893903-E07C-4C0D-A780-4B5B78DB1F8F}" type="pres">
      <dgm:prSet presAssocID="{C625DC8F-7105-4A51-8A0E-7BB28D60EE4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EEC55E6A-25E9-4343-BC5F-57746124C162}" type="pres">
      <dgm:prSet presAssocID="{C625DC8F-7105-4A51-8A0E-7BB28D60EE45}" presName="iconSpace" presStyleCnt="0"/>
      <dgm:spPr/>
    </dgm:pt>
    <dgm:pt modelId="{E2A2456F-5AA4-4E44-95D2-EC22A68DDA9E}" type="pres">
      <dgm:prSet presAssocID="{C625DC8F-7105-4A51-8A0E-7BB28D60EE45}" presName="parTx" presStyleLbl="revTx" presStyleIdx="0" presStyleCnt="4">
        <dgm:presLayoutVars>
          <dgm:chMax val="0"/>
          <dgm:chPref val="0"/>
        </dgm:presLayoutVars>
      </dgm:prSet>
      <dgm:spPr/>
    </dgm:pt>
    <dgm:pt modelId="{B376024E-25E2-433A-96A8-87D801903A1D}" type="pres">
      <dgm:prSet presAssocID="{C625DC8F-7105-4A51-8A0E-7BB28D60EE45}" presName="txSpace" presStyleCnt="0"/>
      <dgm:spPr/>
    </dgm:pt>
    <dgm:pt modelId="{DF063A77-94DA-4E65-84C3-31901E3BBB80}" type="pres">
      <dgm:prSet presAssocID="{C625DC8F-7105-4A51-8A0E-7BB28D60EE45}" presName="desTx" presStyleLbl="revTx" presStyleIdx="1" presStyleCnt="4">
        <dgm:presLayoutVars/>
      </dgm:prSet>
      <dgm:spPr/>
    </dgm:pt>
    <dgm:pt modelId="{ED81317A-192C-436A-A547-2A1328EC931F}" type="pres">
      <dgm:prSet presAssocID="{E860E85C-E3F2-4476-8FED-C016EE184D0F}" presName="sibTrans" presStyleCnt="0"/>
      <dgm:spPr/>
    </dgm:pt>
    <dgm:pt modelId="{60EC1A9E-FB3A-47E7-8C4D-3FE620603F8E}" type="pres">
      <dgm:prSet presAssocID="{B2707BAF-CEAB-4F9F-B0A9-1F579AD67EE2}" presName="compNode" presStyleCnt="0"/>
      <dgm:spPr/>
    </dgm:pt>
    <dgm:pt modelId="{02F95770-E287-45BE-86E2-3C077EA7F21F}" type="pres">
      <dgm:prSet presAssocID="{B2707BAF-CEAB-4F9F-B0A9-1F579AD67E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349124A9-839E-4E91-A37D-E4793E539180}" type="pres">
      <dgm:prSet presAssocID="{B2707BAF-CEAB-4F9F-B0A9-1F579AD67EE2}" presName="iconSpace" presStyleCnt="0"/>
      <dgm:spPr/>
    </dgm:pt>
    <dgm:pt modelId="{7BB44797-42AA-4F62-AB0D-2AF8D7C9BA9F}" type="pres">
      <dgm:prSet presAssocID="{B2707BAF-CEAB-4F9F-B0A9-1F579AD67EE2}" presName="parTx" presStyleLbl="revTx" presStyleIdx="2" presStyleCnt="4">
        <dgm:presLayoutVars>
          <dgm:chMax val="0"/>
          <dgm:chPref val="0"/>
        </dgm:presLayoutVars>
      </dgm:prSet>
      <dgm:spPr/>
    </dgm:pt>
    <dgm:pt modelId="{F76D8ED5-6363-4A6B-BD20-E20BC8800033}" type="pres">
      <dgm:prSet presAssocID="{B2707BAF-CEAB-4F9F-B0A9-1F579AD67EE2}" presName="txSpace" presStyleCnt="0"/>
      <dgm:spPr/>
    </dgm:pt>
    <dgm:pt modelId="{27FE5F77-FDEB-4781-9F07-7D59841B3631}" type="pres">
      <dgm:prSet presAssocID="{B2707BAF-CEAB-4F9F-B0A9-1F579AD67EE2}" presName="desTx" presStyleLbl="revTx" presStyleIdx="3" presStyleCnt="4">
        <dgm:presLayoutVars/>
      </dgm:prSet>
      <dgm:spPr/>
    </dgm:pt>
  </dgm:ptLst>
  <dgm:cxnLst>
    <dgm:cxn modelId="{6428A009-EED0-403B-87F8-C268CE086164}" srcId="{B2707BAF-CEAB-4F9F-B0A9-1F579AD67EE2}" destId="{736EAC22-146A-4A40-A557-765F481A317C}" srcOrd="2" destOrd="0" parTransId="{4B5B8903-1B82-4462-A146-C484888DC621}" sibTransId="{51DC0A9F-E28C-447C-99AF-F76560037637}"/>
    <dgm:cxn modelId="{5EA00D0B-058D-4174-857A-847412F0C148}" type="presOf" srcId="{81B119A3-F48D-4EE1-B078-3D563F083274}" destId="{27FE5F77-FDEB-4781-9F07-7D59841B3631}" srcOrd="0" destOrd="1" presId="urn:microsoft.com/office/officeart/2018/5/layout/CenteredIconLabelDescriptionList"/>
    <dgm:cxn modelId="{B2A60813-65CB-4FE4-8813-FCBC2584F3F0}" type="presOf" srcId="{4641945E-E725-4253-9C21-135A45D33A6F}" destId="{DF063A77-94DA-4E65-84C3-31901E3BBB80}" srcOrd="0" destOrd="0" presId="urn:microsoft.com/office/officeart/2018/5/layout/CenteredIconLabelDescriptionList"/>
    <dgm:cxn modelId="{DC99DB2C-6D88-4D27-89A0-356F30FA5725}" srcId="{4B241B84-3C25-4DD6-B86C-9DB9EC655929}" destId="{C625DC8F-7105-4A51-8A0E-7BB28D60EE45}" srcOrd="0" destOrd="0" parTransId="{9DD3641F-4077-41DD-9AEC-4D1FAD601B20}" sibTransId="{E860E85C-E3F2-4476-8FED-C016EE184D0F}"/>
    <dgm:cxn modelId="{A5AD7F2E-DF71-4172-9926-E8999F428DBE}" srcId="{C625DC8F-7105-4A51-8A0E-7BB28D60EE45}" destId="{B4953A36-E7BB-433F-B4F4-37F5F547FB35}" srcOrd="1" destOrd="0" parTransId="{F8193BED-824E-4C66-B7AC-EF05E04D32CB}" sibTransId="{806DF83F-868B-4911-9C00-A27D0649E5A8}"/>
    <dgm:cxn modelId="{25185B45-8AC5-4058-9E18-4A173029F1E7}" type="presOf" srcId="{B2707BAF-CEAB-4F9F-B0A9-1F579AD67EE2}" destId="{7BB44797-42AA-4F62-AB0D-2AF8D7C9BA9F}" srcOrd="0" destOrd="0" presId="urn:microsoft.com/office/officeart/2018/5/layout/CenteredIconLabelDescriptionList"/>
    <dgm:cxn modelId="{E82BED75-5399-4C65-B50C-340DB5ED9108}" srcId="{B2707BAF-CEAB-4F9F-B0A9-1F579AD67EE2}" destId="{F11E7C8B-EA5E-4CF3-AC8E-837BA0268023}" srcOrd="0" destOrd="0" parTransId="{54430F16-5D71-4AEA-8020-E5A56328E096}" sibTransId="{1491D705-422F-4861-88FE-98B086B19398}"/>
    <dgm:cxn modelId="{97F78957-8D0F-4D28-ADE1-3E2336EA30CE}" type="presOf" srcId="{4B241B84-3C25-4DD6-B86C-9DB9EC655929}" destId="{1ECADE42-729C-427A-8D06-B4DBF42F80A3}" srcOrd="0" destOrd="0" presId="urn:microsoft.com/office/officeart/2018/5/layout/CenteredIconLabelDescriptionList"/>
    <dgm:cxn modelId="{19E4BF5A-8243-4F69-994A-35A225FFB343}" type="presOf" srcId="{F11E7C8B-EA5E-4CF3-AC8E-837BA0268023}" destId="{27FE5F77-FDEB-4781-9F07-7D59841B3631}" srcOrd="0" destOrd="0" presId="urn:microsoft.com/office/officeart/2018/5/layout/CenteredIconLabelDescriptionList"/>
    <dgm:cxn modelId="{F7CE6DA1-7146-4D88-87EA-33038CC13575}" srcId="{C625DC8F-7105-4A51-8A0E-7BB28D60EE45}" destId="{4641945E-E725-4253-9C21-135A45D33A6F}" srcOrd="0" destOrd="0" parTransId="{3174B20C-9586-4EDD-965E-755A997F5369}" sibTransId="{CB52E034-446E-4A82-89F5-1E707B96165F}"/>
    <dgm:cxn modelId="{EC850BAA-768B-4CB8-8C70-539B0B4A76FF}" srcId="{B2707BAF-CEAB-4F9F-B0A9-1F579AD67EE2}" destId="{81B119A3-F48D-4EE1-B078-3D563F083274}" srcOrd="1" destOrd="0" parTransId="{F04A98CE-3E89-4B81-9C48-923FD2036D5D}" sibTransId="{E9B0B4CB-5BEC-42C8-AFEC-7DB41F4AC3BB}"/>
    <dgm:cxn modelId="{07506DB1-392C-4AE8-97D8-524F315B6050}" type="presOf" srcId="{B4953A36-E7BB-433F-B4F4-37F5F547FB35}" destId="{DF063A77-94DA-4E65-84C3-31901E3BBB80}" srcOrd="0" destOrd="1" presId="urn:microsoft.com/office/officeart/2018/5/layout/CenteredIconLabelDescriptionList"/>
    <dgm:cxn modelId="{6A3F58DF-A321-4661-8C19-D9D1585AB4F9}" srcId="{4B241B84-3C25-4DD6-B86C-9DB9EC655929}" destId="{B2707BAF-CEAB-4F9F-B0A9-1F579AD67EE2}" srcOrd="1" destOrd="0" parTransId="{2012AACA-60BB-4AE3-B519-1B8533162C16}" sibTransId="{5212F214-923F-4C27-B278-E228F9ED2D4E}"/>
    <dgm:cxn modelId="{0E8905E3-5816-4457-A98F-370341B51B22}" type="presOf" srcId="{C625DC8F-7105-4A51-8A0E-7BB28D60EE45}" destId="{E2A2456F-5AA4-4E44-95D2-EC22A68DDA9E}" srcOrd="0" destOrd="0" presId="urn:microsoft.com/office/officeart/2018/5/layout/CenteredIconLabelDescriptionList"/>
    <dgm:cxn modelId="{DDD1ADF4-14F5-4828-BF3E-086650B82AE6}" type="presOf" srcId="{736EAC22-146A-4A40-A557-765F481A317C}" destId="{27FE5F77-FDEB-4781-9F07-7D59841B3631}" srcOrd="0" destOrd="2" presId="urn:microsoft.com/office/officeart/2018/5/layout/CenteredIconLabelDescriptionList"/>
    <dgm:cxn modelId="{DF3E4012-2D79-40A6-A2DD-D6A64EA04DBE}" type="presParOf" srcId="{1ECADE42-729C-427A-8D06-B4DBF42F80A3}" destId="{74B6104B-6596-4711-AFB0-FC6B074AEF16}" srcOrd="0" destOrd="0" presId="urn:microsoft.com/office/officeart/2018/5/layout/CenteredIconLabelDescriptionList"/>
    <dgm:cxn modelId="{FB7405A2-733A-4A40-86D8-4A2245D5B2A7}" type="presParOf" srcId="{74B6104B-6596-4711-AFB0-FC6B074AEF16}" destId="{60893903-E07C-4C0D-A780-4B5B78DB1F8F}" srcOrd="0" destOrd="0" presId="urn:microsoft.com/office/officeart/2018/5/layout/CenteredIconLabelDescriptionList"/>
    <dgm:cxn modelId="{8C4B965C-F41A-4A33-A055-5FA38139200D}" type="presParOf" srcId="{74B6104B-6596-4711-AFB0-FC6B074AEF16}" destId="{EEC55E6A-25E9-4343-BC5F-57746124C162}" srcOrd="1" destOrd="0" presId="urn:microsoft.com/office/officeart/2018/5/layout/CenteredIconLabelDescriptionList"/>
    <dgm:cxn modelId="{54A357A0-AF59-463B-9E68-123C240DEBFB}" type="presParOf" srcId="{74B6104B-6596-4711-AFB0-FC6B074AEF16}" destId="{E2A2456F-5AA4-4E44-95D2-EC22A68DDA9E}" srcOrd="2" destOrd="0" presId="urn:microsoft.com/office/officeart/2018/5/layout/CenteredIconLabelDescriptionList"/>
    <dgm:cxn modelId="{5D79D06B-4600-41B7-93FB-6AD6E4ADFE9F}" type="presParOf" srcId="{74B6104B-6596-4711-AFB0-FC6B074AEF16}" destId="{B376024E-25E2-433A-96A8-87D801903A1D}" srcOrd="3" destOrd="0" presId="urn:microsoft.com/office/officeart/2018/5/layout/CenteredIconLabelDescriptionList"/>
    <dgm:cxn modelId="{944BEF6B-EEEE-43DD-B109-6AA4D87DAAB0}" type="presParOf" srcId="{74B6104B-6596-4711-AFB0-FC6B074AEF16}" destId="{DF063A77-94DA-4E65-84C3-31901E3BBB80}" srcOrd="4" destOrd="0" presId="urn:microsoft.com/office/officeart/2018/5/layout/CenteredIconLabelDescriptionList"/>
    <dgm:cxn modelId="{7A5B8B85-6180-44E7-B7FE-5BCF6BB3E933}" type="presParOf" srcId="{1ECADE42-729C-427A-8D06-B4DBF42F80A3}" destId="{ED81317A-192C-436A-A547-2A1328EC931F}" srcOrd="1" destOrd="0" presId="urn:microsoft.com/office/officeart/2018/5/layout/CenteredIconLabelDescriptionList"/>
    <dgm:cxn modelId="{F6BA0736-F480-483F-A3AA-B45CBD49123F}" type="presParOf" srcId="{1ECADE42-729C-427A-8D06-B4DBF42F80A3}" destId="{60EC1A9E-FB3A-47E7-8C4D-3FE620603F8E}" srcOrd="2" destOrd="0" presId="urn:microsoft.com/office/officeart/2018/5/layout/CenteredIconLabelDescriptionList"/>
    <dgm:cxn modelId="{9D741265-C826-4AB5-BD3B-51340B38FF86}" type="presParOf" srcId="{60EC1A9E-FB3A-47E7-8C4D-3FE620603F8E}" destId="{02F95770-E287-45BE-86E2-3C077EA7F21F}" srcOrd="0" destOrd="0" presId="urn:microsoft.com/office/officeart/2018/5/layout/CenteredIconLabelDescriptionList"/>
    <dgm:cxn modelId="{29711A2F-A7F4-4C6A-A5F1-1D86FBA7B2BB}" type="presParOf" srcId="{60EC1A9E-FB3A-47E7-8C4D-3FE620603F8E}" destId="{349124A9-839E-4E91-A37D-E4793E539180}" srcOrd="1" destOrd="0" presId="urn:microsoft.com/office/officeart/2018/5/layout/CenteredIconLabelDescriptionList"/>
    <dgm:cxn modelId="{2551066A-5502-419B-9DA3-5A07EE1096B6}" type="presParOf" srcId="{60EC1A9E-FB3A-47E7-8C4D-3FE620603F8E}" destId="{7BB44797-42AA-4F62-AB0D-2AF8D7C9BA9F}" srcOrd="2" destOrd="0" presId="urn:microsoft.com/office/officeart/2018/5/layout/CenteredIconLabelDescriptionList"/>
    <dgm:cxn modelId="{D8751373-9D68-4DCB-9CAF-761DB9494308}" type="presParOf" srcId="{60EC1A9E-FB3A-47E7-8C4D-3FE620603F8E}" destId="{F76D8ED5-6363-4A6B-BD20-E20BC8800033}" srcOrd="3" destOrd="0" presId="urn:microsoft.com/office/officeart/2018/5/layout/CenteredIconLabelDescriptionList"/>
    <dgm:cxn modelId="{C8144FCA-D9B5-4217-BAAA-A716B50B9492}" type="presParOf" srcId="{60EC1A9E-FB3A-47E7-8C4D-3FE620603F8E}" destId="{27FE5F77-FDEB-4781-9F07-7D59841B363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CA6EA-2036-484B-9B64-F9527430BA90}">
      <dsp:nvSpPr>
        <dsp:cNvPr id="0" name=""/>
        <dsp:cNvSpPr/>
      </dsp:nvSpPr>
      <dsp:spPr>
        <a:xfrm>
          <a:off x="0" y="444055"/>
          <a:ext cx="6628804" cy="15876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469" tIns="583184" rIns="514469"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High Volatility </a:t>
          </a:r>
        </a:p>
        <a:p>
          <a:pPr marL="285750" lvl="1" indent="-285750" algn="l" defTabSz="1244600">
            <a:lnSpc>
              <a:spcPct val="90000"/>
            </a:lnSpc>
            <a:spcBef>
              <a:spcPct val="0"/>
            </a:spcBef>
            <a:spcAft>
              <a:spcPct val="15000"/>
            </a:spcAft>
            <a:buChar char="•"/>
          </a:pPr>
          <a:r>
            <a:rPr lang="en-US" sz="2800" kern="1200" dirty="0"/>
            <a:t>High Volume</a:t>
          </a:r>
        </a:p>
      </dsp:txBody>
      <dsp:txXfrm>
        <a:off x="0" y="444055"/>
        <a:ext cx="6628804" cy="1587600"/>
      </dsp:txXfrm>
    </dsp:sp>
    <dsp:sp modelId="{65745049-A0C6-44AD-AD8A-D2D07DDAF31F}">
      <dsp:nvSpPr>
        <dsp:cNvPr id="0" name=""/>
        <dsp:cNvSpPr/>
      </dsp:nvSpPr>
      <dsp:spPr>
        <a:xfrm>
          <a:off x="331440" y="38460"/>
          <a:ext cx="4640162" cy="82656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5387" tIns="0" rIns="175387" bIns="0" numCol="1" spcCol="1270" anchor="ctr" anchorCtr="0">
          <a:noAutofit/>
        </a:bodyPr>
        <a:lstStyle/>
        <a:p>
          <a:pPr marL="0" lvl="0" indent="0" algn="l" defTabSz="1244600">
            <a:lnSpc>
              <a:spcPct val="90000"/>
            </a:lnSpc>
            <a:spcBef>
              <a:spcPct val="0"/>
            </a:spcBef>
            <a:spcAft>
              <a:spcPct val="35000"/>
            </a:spcAft>
            <a:buNone/>
          </a:pPr>
          <a:r>
            <a:rPr lang="en-US" sz="2800" kern="1200"/>
            <a:t>Target: </a:t>
          </a:r>
        </a:p>
      </dsp:txBody>
      <dsp:txXfrm>
        <a:off x="371789" y="78809"/>
        <a:ext cx="4559464" cy="745862"/>
      </dsp:txXfrm>
    </dsp:sp>
    <dsp:sp modelId="{75C08AFD-D733-4066-8223-693A29F3F84C}">
      <dsp:nvSpPr>
        <dsp:cNvPr id="0" name=""/>
        <dsp:cNvSpPr/>
      </dsp:nvSpPr>
      <dsp:spPr>
        <a:xfrm>
          <a:off x="0" y="2603820"/>
          <a:ext cx="6628804" cy="2337300"/>
        </a:xfrm>
        <a:prstGeom prst="rect">
          <a:avLst/>
        </a:prstGeom>
        <a:solidFill>
          <a:schemeClr val="lt1">
            <a:alpha val="90000"/>
            <a:hueOff val="0"/>
            <a:satOff val="0"/>
            <a:lumOff val="0"/>
            <a:alphaOff val="0"/>
          </a:schemeClr>
        </a:solidFill>
        <a:ln w="12700" cap="rnd" cmpd="sng" algn="ctr">
          <a:solidFill>
            <a:schemeClr val="accent2">
              <a:hueOff val="-2964286"/>
              <a:satOff val="14200"/>
              <a:lumOff val="1313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4469" tIns="583184" rIns="514469"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Minute OHLCV Data for 16 ETFs since 2013 (Ticker)</a:t>
          </a:r>
        </a:p>
        <a:p>
          <a:pPr marL="285750" lvl="1" indent="-285750" algn="l" defTabSz="1244600">
            <a:lnSpc>
              <a:spcPct val="90000"/>
            </a:lnSpc>
            <a:spcBef>
              <a:spcPct val="0"/>
            </a:spcBef>
            <a:spcAft>
              <a:spcPct val="15000"/>
            </a:spcAft>
            <a:buChar char="•"/>
          </a:pPr>
          <a:r>
            <a:rPr lang="en-US" sz="2800" kern="1200" dirty="0"/>
            <a:t>~600,000 Financial News Articles since Dec. 2017 (Text)</a:t>
          </a:r>
        </a:p>
      </dsp:txBody>
      <dsp:txXfrm>
        <a:off x="0" y="2603820"/>
        <a:ext cx="6628804" cy="2337300"/>
      </dsp:txXfrm>
    </dsp:sp>
    <dsp:sp modelId="{F0CF0204-0869-49EA-9FA2-43C8380CDC4F}">
      <dsp:nvSpPr>
        <dsp:cNvPr id="0" name=""/>
        <dsp:cNvSpPr/>
      </dsp:nvSpPr>
      <dsp:spPr>
        <a:xfrm>
          <a:off x="331440" y="2190540"/>
          <a:ext cx="4640162" cy="82656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5387" tIns="0" rIns="175387" bIns="0" numCol="1" spcCol="1270" anchor="ctr" anchorCtr="0">
          <a:noAutofit/>
        </a:bodyPr>
        <a:lstStyle/>
        <a:p>
          <a:pPr marL="0" lvl="0" indent="0" algn="l" defTabSz="1244600">
            <a:lnSpc>
              <a:spcPct val="90000"/>
            </a:lnSpc>
            <a:spcBef>
              <a:spcPct val="0"/>
            </a:spcBef>
            <a:spcAft>
              <a:spcPct val="35000"/>
            </a:spcAft>
            <a:buNone/>
          </a:pPr>
          <a:r>
            <a:rPr lang="en-US" sz="2800" kern="1200"/>
            <a:t>Input Data</a:t>
          </a:r>
        </a:p>
      </dsp:txBody>
      <dsp:txXfrm>
        <a:off x="371789" y="2230889"/>
        <a:ext cx="4559464"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267C2-EA4E-4751-B8FA-9B40ED128176}">
      <dsp:nvSpPr>
        <dsp:cNvPr id="0" name=""/>
        <dsp:cNvSpPr/>
      </dsp:nvSpPr>
      <dsp:spPr>
        <a:xfrm>
          <a:off x="1515066" y="38726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F5877A3-9DC7-43F9-BD67-6AA0E0F40EC5}">
      <dsp:nvSpPr>
        <dsp:cNvPr id="0" name=""/>
        <dsp:cNvSpPr/>
      </dsp:nvSpPr>
      <dsp:spPr>
        <a:xfrm>
          <a:off x="111066" y="204197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Data</a:t>
          </a:r>
          <a:endParaRPr lang="en-US" sz="3600" kern="1200"/>
        </a:p>
      </dsp:txBody>
      <dsp:txXfrm>
        <a:off x="111066" y="2041976"/>
        <a:ext cx="4320000" cy="648000"/>
      </dsp:txXfrm>
    </dsp:sp>
    <dsp:sp modelId="{DEB659A3-A018-4843-B099-545D945A8EA7}">
      <dsp:nvSpPr>
        <dsp:cNvPr id="0" name=""/>
        <dsp:cNvSpPr/>
      </dsp:nvSpPr>
      <dsp:spPr>
        <a:xfrm>
          <a:off x="111066" y="2756356"/>
          <a:ext cx="4320000" cy="94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Update ETF Universe</a:t>
          </a:r>
        </a:p>
        <a:p>
          <a:pPr marL="0" lvl="0" indent="0" algn="ctr" defTabSz="755650">
            <a:lnSpc>
              <a:spcPct val="100000"/>
            </a:lnSpc>
            <a:spcBef>
              <a:spcPct val="0"/>
            </a:spcBef>
            <a:spcAft>
              <a:spcPct val="35000"/>
            </a:spcAft>
            <a:buNone/>
          </a:pPr>
          <a:r>
            <a:rPr lang="en-US" sz="1700" kern="1200" dirty="0"/>
            <a:t>More News Sources</a:t>
          </a:r>
        </a:p>
        <a:p>
          <a:pPr marL="0" lvl="0" indent="0" algn="ctr" defTabSz="755650">
            <a:lnSpc>
              <a:spcPct val="100000"/>
            </a:lnSpc>
            <a:spcBef>
              <a:spcPct val="0"/>
            </a:spcBef>
            <a:spcAft>
              <a:spcPct val="35000"/>
            </a:spcAft>
            <a:buNone/>
          </a:pPr>
          <a:r>
            <a:rPr lang="en-US" sz="1700" kern="1200" dirty="0"/>
            <a:t>Alternative Text Data</a:t>
          </a:r>
        </a:p>
      </dsp:txBody>
      <dsp:txXfrm>
        <a:off x="111066" y="2756356"/>
        <a:ext cx="4320000" cy="949864"/>
      </dsp:txXfrm>
    </dsp:sp>
    <dsp:sp modelId="{6D5B1559-A9C7-419D-B164-006736AE906E}">
      <dsp:nvSpPr>
        <dsp:cNvPr id="0" name=""/>
        <dsp:cNvSpPr/>
      </dsp:nvSpPr>
      <dsp:spPr>
        <a:xfrm>
          <a:off x="6591066" y="38726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60D2FBE-90DC-472D-8C82-95799134020A}">
      <dsp:nvSpPr>
        <dsp:cNvPr id="0" name=""/>
        <dsp:cNvSpPr/>
      </dsp:nvSpPr>
      <dsp:spPr>
        <a:xfrm>
          <a:off x="5187066" y="204197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dirty="0"/>
            <a:t>Parameters</a:t>
          </a:r>
          <a:endParaRPr lang="en-US" sz="3600" kern="1200" dirty="0"/>
        </a:p>
      </dsp:txBody>
      <dsp:txXfrm>
        <a:off x="5187066" y="2041976"/>
        <a:ext cx="4320000" cy="648000"/>
      </dsp:txXfrm>
    </dsp:sp>
    <dsp:sp modelId="{D0212F68-612A-407E-A678-E921BD9B35C4}">
      <dsp:nvSpPr>
        <dsp:cNvPr id="0" name=""/>
        <dsp:cNvSpPr/>
      </dsp:nvSpPr>
      <dsp:spPr>
        <a:xfrm>
          <a:off x="5187066" y="2756356"/>
          <a:ext cx="4320000" cy="949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Capital Allocation</a:t>
          </a:r>
        </a:p>
        <a:p>
          <a:pPr marL="0" lvl="0" indent="0" algn="ctr" defTabSz="755650">
            <a:lnSpc>
              <a:spcPct val="100000"/>
            </a:lnSpc>
            <a:spcBef>
              <a:spcPct val="0"/>
            </a:spcBef>
            <a:spcAft>
              <a:spcPct val="35000"/>
            </a:spcAft>
            <a:buNone/>
          </a:pPr>
          <a:r>
            <a:rPr lang="en-US" sz="1700" kern="1200" dirty="0"/>
            <a:t>Volume &amp; Volatility Cut-off</a:t>
          </a:r>
        </a:p>
        <a:p>
          <a:pPr marL="0" lvl="0" indent="0" algn="ctr" defTabSz="755650">
            <a:lnSpc>
              <a:spcPct val="100000"/>
            </a:lnSpc>
            <a:spcBef>
              <a:spcPct val="0"/>
            </a:spcBef>
            <a:spcAft>
              <a:spcPct val="35000"/>
            </a:spcAft>
            <a:buNone/>
          </a:pPr>
          <a:r>
            <a:rPr lang="en-US" sz="1700" kern="1200" dirty="0"/>
            <a:t>Stop Loss &amp; Take Profit</a:t>
          </a:r>
        </a:p>
      </dsp:txBody>
      <dsp:txXfrm>
        <a:off x="5187066" y="2756356"/>
        <a:ext cx="4320000" cy="949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93903-E07C-4C0D-A780-4B5B78DB1F8F}">
      <dsp:nvSpPr>
        <dsp:cNvPr id="0" name=""/>
        <dsp:cNvSpPr/>
      </dsp:nvSpPr>
      <dsp:spPr>
        <a:xfrm>
          <a:off x="1515066" y="39562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2A2456F-5AA4-4E44-95D2-EC22A68DDA9E}">
      <dsp:nvSpPr>
        <dsp:cNvPr id="0" name=""/>
        <dsp:cNvSpPr/>
      </dsp:nvSpPr>
      <dsp:spPr>
        <a:xfrm>
          <a:off x="111066" y="20496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Strategy</a:t>
          </a:r>
          <a:endParaRPr lang="en-US" sz="3600" kern="1200"/>
        </a:p>
      </dsp:txBody>
      <dsp:txXfrm>
        <a:off x="111066" y="2049616"/>
        <a:ext cx="4320000" cy="648000"/>
      </dsp:txXfrm>
    </dsp:sp>
    <dsp:sp modelId="{DF063A77-94DA-4E65-84C3-31901E3BBB80}">
      <dsp:nvSpPr>
        <dsp:cNvPr id="0" name=""/>
        <dsp:cNvSpPr/>
      </dsp:nvSpPr>
      <dsp:spPr>
        <a:xfrm>
          <a:off x="111066" y="2763661"/>
          <a:ext cx="4320000" cy="93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Optimized Underlying System</a:t>
          </a:r>
        </a:p>
        <a:p>
          <a:pPr marL="0" lvl="0" indent="0" algn="ctr" defTabSz="755650">
            <a:lnSpc>
              <a:spcPct val="100000"/>
            </a:lnSpc>
            <a:spcBef>
              <a:spcPct val="0"/>
            </a:spcBef>
            <a:spcAft>
              <a:spcPct val="35000"/>
            </a:spcAft>
            <a:buNone/>
          </a:pPr>
          <a:r>
            <a:rPr lang="en-US" sz="1700" kern="1200" dirty="0"/>
            <a:t>Fit Models to Intra-Day Data</a:t>
          </a:r>
        </a:p>
      </dsp:txBody>
      <dsp:txXfrm>
        <a:off x="111066" y="2763661"/>
        <a:ext cx="4320000" cy="934200"/>
      </dsp:txXfrm>
    </dsp:sp>
    <dsp:sp modelId="{02F95770-E287-45BE-86E2-3C077EA7F21F}">
      <dsp:nvSpPr>
        <dsp:cNvPr id="0" name=""/>
        <dsp:cNvSpPr/>
      </dsp:nvSpPr>
      <dsp:spPr>
        <a:xfrm>
          <a:off x="6591066" y="39562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BB44797-42AA-4F62-AB0D-2AF8D7C9BA9F}">
      <dsp:nvSpPr>
        <dsp:cNvPr id="0" name=""/>
        <dsp:cNvSpPr/>
      </dsp:nvSpPr>
      <dsp:spPr>
        <a:xfrm>
          <a:off x="5187066" y="20496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a:t>Performance</a:t>
          </a:r>
          <a:endParaRPr lang="en-US" sz="3600" kern="1200"/>
        </a:p>
      </dsp:txBody>
      <dsp:txXfrm>
        <a:off x="5187066" y="2049616"/>
        <a:ext cx="4320000" cy="648000"/>
      </dsp:txXfrm>
    </dsp:sp>
    <dsp:sp modelId="{27FE5F77-FDEB-4781-9F07-7D59841B3631}">
      <dsp:nvSpPr>
        <dsp:cNvPr id="0" name=""/>
        <dsp:cNvSpPr/>
      </dsp:nvSpPr>
      <dsp:spPr>
        <a:xfrm>
          <a:off x="5187066" y="2763661"/>
          <a:ext cx="4320000" cy="93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Risk Metrics</a:t>
          </a:r>
        </a:p>
        <a:p>
          <a:pPr marL="0" lvl="0" indent="0" algn="ctr" defTabSz="755650">
            <a:lnSpc>
              <a:spcPct val="100000"/>
            </a:lnSpc>
            <a:spcBef>
              <a:spcPct val="0"/>
            </a:spcBef>
            <a:spcAft>
              <a:spcPct val="35000"/>
            </a:spcAft>
            <a:buNone/>
          </a:pPr>
          <a:r>
            <a:rPr lang="en-US" sz="1700" kern="1200"/>
            <a:t>Sharpe Ratio</a:t>
          </a:r>
        </a:p>
        <a:p>
          <a:pPr marL="0" lvl="0" indent="0" algn="ctr" defTabSz="755650">
            <a:lnSpc>
              <a:spcPct val="100000"/>
            </a:lnSpc>
            <a:spcBef>
              <a:spcPct val="0"/>
            </a:spcBef>
            <a:spcAft>
              <a:spcPct val="35000"/>
            </a:spcAft>
            <a:buNone/>
          </a:pPr>
          <a:r>
            <a:rPr lang="en-US" sz="1700" kern="1200"/>
            <a:t>Max Draw-down</a:t>
          </a:r>
        </a:p>
      </dsp:txBody>
      <dsp:txXfrm>
        <a:off x="5187066" y="2763661"/>
        <a:ext cx="4320000" cy="9342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ECB8E-B4E4-4FF1-942D-9617E612A8C4}"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4161FF-8AE3-41B3-A017-83107BD05453}" type="slidenum">
              <a:rPr lang="en-US" smtClean="0"/>
              <a:t>‹#›</a:t>
            </a:fld>
            <a:endParaRPr lang="en-US"/>
          </a:p>
        </p:txBody>
      </p:sp>
    </p:spTree>
    <p:extLst>
      <p:ext uri="{BB962C8B-B14F-4D97-AF65-F5344CB8AC3E}">
        <p14:creationId xmlns:p14="http://schemas.microsoft.com/office/powerpoint/2010/main" val="2001209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OHLCV: Open High Low Close Volume. Volume represents how many trades occurred over a given time frame, in our case, minutes. Volatility represents the standard deviation of a given price over a given time frame. For this project, we are attempting to solve a binary classification problem for each ETF: whether or not any of the given ETFs are trading with both higher than usual volume and volatility (&gt;50</a:t>
            </a:r>
            <a:r>
              <a:rPr lang="en-US" baseline="30000" dirty="0"/>
              <a:t>th</a:t>
            </a:r>
            <a:r>
              <a:rPr lang="en-US" dirty="0"/>
              <a:t> percentile).</a:t>
            </a:r>
          </a:p>
        </p:txBody>
      </p:sp>
      <p:sp>
        <p:nvSpPr>
          <p:cNvPr id="4" name="Slide Number Placeholder 3"/>
          <p:cNvSpPr>
            <a:spLocks noGrp="1"/>
          </p:cNvSpPr>
          <p:nvPr>
            <p:ph type="sldNum" sz="quarter" idx="5"/>
          </p:nvPr>
        </p:nvSpPr>
        <p:spPr/>
        <p:txBody>
          <a:bodyPr/>
          <a:lstStyle/>
          <a:p>
            <a:fld id="{504161FF-8AE3-41B3-A017-83107BD05453}" type="slidenum">
              <a:rPr lang="en-US" smtClean="0"/>
              <a:t>2</a:t>
            </a:fld>
            <a:endParaRPr lang="en-US"/>
          </a:p>
        </p:txBody>
      </p:sp>
    </p:spTree>
    <p:extLst>
      <p:ext uri="{BB962C8B-B14F-4D97-AF65-F5344CB8AC3E}">
        <p14:creationId xmlns:p14="http://schemas.microsoft.com/office/powerpoint/2010/main" val="231597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day trade ETFs based on whether or not we have predicted that a given ETF will have higher than usual volume and volatility. The hypotheses surround our available data; the assumption is that it contains some predictive capabilities.</a:t>
            </a:r>
          </a:p>
        </p:txBody>
      </p:sp>
      <p:sp>
        <p:nvSpPr>
          <p:cNvPr id="4" name="Slide Number Placeholder 3"/>
          <p:cNvSpPr>
            <a:spLocks noGrp="1"/>
          </p:cNvSpPr>
          <p:nvPr>
            <p:ph type="sldNum" sz="quarter" idx="5"/>
          </p:nvPr>
        </p:nvSpPr>
        <p:spPr/>
        <p:txBody>
          <a:bodyPr/>
          <a:lstStyle/>
          <a:p>
            <a:fld id="{504161FF-8AE3-41B3-A017-83107BD05453}" type="slidenum">
              <a:rPr lang="en-US" smtClean="0"/>
              <a:t>3</a:t>
            </a:fld>
            <a:endParaRPr lang="en-US"/>
          </a:p>
        </p:txBody>
      </p:sp>
    </p:spTree>
    <p:extLst>
      <p:ext uri="{BB962C8B-B14F-4D97-AF65-F5344CB8AC3E}">
        <p14:creationId xmlns:p14="http://schemas.microsoft.com/office/powerpoint/2010/main" val="157498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RSI strategy is one that attempts to encompass the “mean-reversion” of a given asset. On a given trading day, asset prices fluctuate. The goal of RSI is to capture when an asset may be at the bottom or top of a fluctuation and our strategy hopes to take advantage of this.</a:t>
            </a:r>
          </a:p>
        </p:txBody>
      </p:sp>
      <p:sp>
        <p:nvSpPr>
          <p:cNvPr id="4" name="Slide Number Placeholder 3"/>
          <p:cNvSpPr>
            <a:spLocks noGrp="1"/>
          </p:cNvSpPr>
          <p:nvPr>
            <p:ph type="sldNum" sz="quarter" idx="5"/>
          </p:nvPr>
        </p:nvSpPr>
        <p:spPr/>
        <p:txBody>
          <a:bodyPr/>
          <a:lstStyle/>
          <a:p>
            <a:fld id="{504161FF-8AE3-41B3-A017-83107BD05453}" type="slidenum">
              <a:rPr lang="en-US" smtClean="0"/>
              <a:t>4</a:t>
            </a:fld>
            <a:endParaRPr lang="en-US"/>
          </a:p>
        </p:txBody>
      </p:sp>
    </p:spTree>
    <p:extLst>
      <p:ext uri="{BB962C8B-B14F-4D97-AF65-F5344CB8AC3E}">
        <p14:creationId xmlns:p14="http://schemas.microsoft.com/office/powerpoint/2010/main" val="3857570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4161FF-8AE3-41B3-A017-83107BD05453}" type="slidenum">
              <a:rPr lang="en-US" smtClean="0"/>
              <a:t>5</a:t>
            </a:fld>
            <a:endParaRPr lang="en-US"/>
          </a:p>
        </p:txBody>
      </p:sp>
    </p:spTree>
    <p:extLst>
      <p:ext uri="{BB962C8B-B14F-4D97-AF65-F5344CB8AC3E}">
        <p14:creationId xmlns:p14="http://schemas.microsoft.com/office/powerpoint/2010/main" val="294443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our model beats Buy and Hold on a back test from a returns standpoint, these results were not statistically significant for daily or weekly returns. This simply means that it is very possible we just got lucky and that in the long run this strategy wouldn’t necessarily work. To combat this, we have many parameters we would need to optimize.</a:t>
            </a:r>
          </a:p>
        </p:txBody>
      </p:sp>
      <p:sp>
        <p:nvSpPr>
          <p:cNvPr id="4" name="Slide Number Placeholder 3"/>
          <p:cNvSpPr>
            <a:spLocks noGrp="1"/>
          </p:cNvSpPr>
          <p:nvPr>
            <p:ph type="sldNum" sz="quarter" idx="5"/>
          </p:nvPr>
        </p:nvSpPr>
        <p:spPr/>
        <p:txBody>
          <a:bodyPr/>
          <a:lstStyle/>
          <a:p>
            <a:fld id="{504161FF-8AE3-41B3-A017-83107BD05453}" type="slidenum">
              <a:rPr lang="en-US" smtClean="0"/>
              <a:t>6</a:t>
            </a:fld>
            <a:endParaRPr lang="en-US"/>
          </a:p>
        </p:txBody>
      </p:sp>
    </p:spTree>
    <p:extLst>
      <p:ext uri="{BB962C8B-B14F-4D97-AF65-F5344CB8AC3E}">
        <p14:creationId xmlns:p14="http://schemas.microsoft.com/office/powerpoint/2010/main" val="315681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many opportunities to improve the strategy. Since we beat buy and hold but the strategy was not statistically significant, it is possible to add more optimization in an attempt to develop a truly robust winning strategy.</a:t>
            </a:r>
          </a:p>
        </p:txBody>
      </p:sp>
      <p:sp>
        <p:nvSpPr>
          <p:cNvPr id="4" name="Slide Number Placeholder 3"/>
          <p:cNvSpPr>
            <a:spLocks noGrp="1"/>
          </p:cNvSpPr>
          <p:nvPr>
            <p:ph type="sldNum" sz="quarter" idx="5"/>
          </p:nvPr>
        </p:nvSpPr>
        <p:spPr/>
        <p:txBody>
          <a:bodyPr/>
          <a:lstStyle/>
          <a:p>
            <a:fld id="{504161FF-8AE3-41B3-A017-83107BD05453}" type="slidenum">
              <a:rPr lang="en-US" smtClean="0"/>
              <a:t>7</a:t>
            </a:fld>
            <a:endParaRPr lang="en-US"/>
          </a:p>
        </p:txBody>
      </p:sp>
    </p:spTree>
    <p:extLst>
      <p:ext uri="{BB962C8B-B14F-4D97-AF65-F5344CB8AC3E}">
        <p14:creationId xmlns:p14="http://schemas.microsoft.com/office/powerpoint/2010/main" val="108395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things to note is that we are buying at 30 RSI and (short) selling at 70 RSI. This is not fully optimized and could be improved with machine learning. Furthermore, we are only measuring performance on returns whereas we can also begin to incorporate more complex measurements into our </a:t>
            </a:r>
            <a:r>
              <a:rPr lang="en-US" dirty="0" err="1"/>
              <a:t>backtest</a:t>
            </a:r>
            <a:r>
              <a:rPr lang="en-US" dirty="0"/>
              <a:t>.</a:t>
            </a:r>
          </a:p>
        </p:txBody>
      </p:sp>
      <p:sp>
        <p:nvSpPr>
          <p:cNvPr id="4" name="Slide Number Placeholder 3"/>
          <p:cNvSpPr>
            <a:spLocks noGrp="1"/>
          </p:cNvSpPr>
          <p:nvPr>
            <p:ph type="sldNum" sz="quarter" idx="5"/>
          </p:nvPr>
        </p:nvSpPr>
        <p:spPr/>
        <p:txBody>
          <a:bodyPr/>
          <a:lstStyle/>
          <a:p>
            <a:fld id="{504161FF-8AE3-41B3-A017-83107BD05453}" type="slidenum">
              <a:rPr lang="en-US" smtClean="0"/>
              <a:t>8</a:t>
            </a:fld>
            <a:endParaRPr lang="en-US"/>
          </a:p>
        </p:txBody>
      </p:sp>
    </p:spTree>
    <p:extLst>
      <p:ext uri="{BB962C8B-B14F-4D97-AF65-F5344CB8AC3E}">
        <p14:creationId xmlns:p14="http://schemas.microsoft.com/office/powerpoint/2010/main" val="382778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578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1083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33575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6760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42769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1263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0045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452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422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001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5552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578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356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249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543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65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6/18/2019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17493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A493F-4918-4BF6-8A1A-7B86E1B31D27}"/>
              </a:ext>
            </a:extLst>
          </p:cNvPr>
          <p:cNvPicPr>
            <a:picLocks noChangeAspect="1"/>
          </p:cNvPicPr>
          <p:nvPr/>
        </p:nvPicPr>
        <p:blipFill rotWithShape="1">
          <a:blip r:embed="rId2"/>
          <a:srcRect l="15555" t="8967" r="1" b="125"/>
          <a:stretch/>
        </p:blipFill>
        <p:spPr>
          <a:xfrm>
            <a:off x="1" y="10"/>
            <a:ext cx="12191999" cy="6857990"/>
          </a:xfrm>
          <a:prstGeom prst="rect">
            <a:avLst/>
          </a:prstGeom>
        </p:spPr>
      </p:pic>
      <p:sp>
        <p:nvSpPr>
          <p:cNvPr id="76" name="Isosceles Triangle 75">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Parallelogram 77">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4"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Isosceles Triangle 87">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3EBA735-115C-4C2B-85BD-443C639C303F}"/>
              </a:ext>
            </a:extLst>
          </p:cNvPr>
          <p:cNvSpPr>
            <a:spLocks noGrp="1"/>
          </p:cNvSpPr>
          <p:nvPr>
            <p:ph type="ctrTitle"/>
          </p:nvPr>
        </p:nvSpPr>
        <p:spPr>
          <a:xfrm>
            <a:off x="4704200" y="1678665"/>
            <a:ext cx="4569803" cy="2369131"/>
          </a:xfrm>
        </p:spPr>
        <p:txBody>
          <a:bodyPr>
            <a:normAutofit/>
          </a:bodyPr>
          <a:lstStyle/>
          <a:p>
            <a:pPr>
              <a:lnSpc>
                <a:spcPct val="90000"/>
              </a:lnSpc>
            </a:pPr>
            <a:r>
              <a:rPr lang="en-US" sz="4600"/>
              <a:t>Deep News: </a:t>
            </a:r>
            <a:br>
              <a:rPr lang="en-US" sz="4600"/>
            </a:br>
            <a:r>
              <a:rPr lang="en-US" sz="4600"/>
              <a:t>Trading ETFs with News Data</a:t>
            </a:r>
          </a:p>
        </p:txBody>
      </p:sp>
      <p:sp>
        <p:nvSpPr>
          <p:cNvPr id="90"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Isosceles Triangle 95">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197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E5E20-1BA2-4BEE-8C9D-096E7DDBBE24}"/>
              </a:ext>
            </a:extLst>
          </p:cNvPr>
          <p:cNvSpPr>
            <a:spLocks noGrp="1"/>
          </p:cNvSpPr>
          <p:nvPr>
            <p:ph type="title"/>
          </p:nvPr>
        </p:nvSpPr>
        <p:spPr>
          <a:xfrm>
            <a:off x="317790" y="1445746"/>
            <a:ext cx="3547581" cy="4093028"/>
          </a:xfrm>
        </p:spPr>
        <p:txBody>
          <a:bodyPr anchor="ctr">
            <a:normAutofit/>
          </a:bodyPr>
          <a:lstStyle/>
          <a:p>
            <a:r>
              <a:rPr lang="en-US" sz="4400" b="1" dirty="0"/>
              <a:t>The Data</a:t>
            </a:r>
            <a:br>
              <a:rPr lang="en-US" sz="4400" dirty="0"/>
            </a:br>
            <a:endParaRPr lang="en-US" sz="4400" dirty="0"/>
          </a:p>
        </p:txBody>
      </p:sp>
      <p:grpSp>
        <p:nvGrpSpPr>
          <p:cNvPr id="12" name="Group 11">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89993EB-9CB3-4DC4-B5DE-01F0A10BD852}"/>
              </a:ext>
            </a:extLst>
          </p:cNvPr>
          <p:cNvGraphicFramePr>
            <a:graphicFrameLocks noGrp="1"/>
          </p:cNvGraphicFramePr>
          <p:nvPr>
            <p:ph idx="1"/>
            <p:extLst>
              <p:ext uri="{D42A27DB-BD31-4B8C-83A1-F6EECF244321}">
                <p14:modId xmlns:p14="http://schemas.microsoft.com/office/powerpoint/2010/main" val="2985217260"/>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0835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B3014-7EE8-4521-BC75-8ACC02869E8C}"/>
              </a:ext>
            </a:extLst>
          </p:cNvPr>
          <p:cNvPicPr>
            <a:picLocks noChangeAspect="1"/>
          </p:cNvPicPr>
          <p:nvPr/>
        </p:nvPicPr>
        <p:blipFill rotWithShape="1">
          <a:blip r:embed="rId3"/>
          <a:srcRect l="13836" r="11504"/>
          <a:stretch/>
        </p:blipFill>
        <p:spPr>
          <a:xfrm>
            <a:off x="322048" y="-1"/>
            <a:ext cx="4551305" cy="3429000"/>
          </a:xfrm>
          <a:custGeom>
            <a:avLst/>
            <a:gdLst>
              <a:gd name="connsiteX0" fmla="*/ 509916 w 4551305"/>
              <a:gd name="connsiteY0" fmla="*/ 0 h 3429000"/>
              <a:gd name="connsiteX1" fmla="*/ 4551305 w 4551305"/>
              <a:gd name="connsiteY1" fmla="*/ 0 h 3429000"/>
              <a:gd name="connsiteX2" fmla="*/ 4551305 w 4551305"/>
              <a:gd name="connsiteY2" fmla="*/ 1 h 3429000"/>
              <a:gd name="connsiteX3" fmla="*/ 3693885 w 4551305"/>
              <a:gd name="connsiteY3" fmla="*/ 1 h 3429000"/>
              <a:gd name="connsiteX4" fmla="*/ 3181696 w 4551305"/>
              <a:gd name="connsiteY4" fmla="*/ 3429000 h 3429000"/>
              <a:gd name="connsiteX5" fmla="*/ 0 w 4551305"/>
              <a:gd name="connsiteY5"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sp>
        <p:nvSpPr>
          <p:cNvPr id="2" name="Title 1">
            <a:extLst>
              <a:ext uri="{FF2B5EF4-FFF2-40B4-BE49-F238E27FC236}">
                <a16:creationId xmlns:a16="http://schemas.microsoft.com/office/drawing/2014/main" id="{CA3EDEB1-8182-4464-B11E-7104FC1F05AE}"/>
              </a:ext>
            </a:extLst>
          </p:cNvPr>
          <p:cNvSpPr>
            <a:spLocks noGrp="1"/>
          </p:cNvSpPr>
          <p:nvPr>
            <p:ph type="title"/>
          </p:nvPr>
        </p:nvSpPr>
        <p:spPr>
          <a:xfrm>
            <a:off x="4159225" y="609600"/>
            <a:ext cx="5114776" cy="1320800"/>
          </a:xfrm>
        </p:spPr>
        <p:txBody>
          <a:bodyPr>
            <a:normAutofit/>
          </a:bodyPr>
          <a:lstStyle/>
          <a:p>
            <a:r>
              <a:rPr lang="en-US" b="1"/>
              <a:t>Dual Model Problem Statement</a:t>
            </a:r>
            <a:endParaRPr lang="en-US" dirty="0"/>
          </a:p>
        </p:txBody>
      </p:sp>
      <p:pic>
        <p:nvPicPr>
          <p:cNvPr id="5" name="Picture 4">
            <a:extLst>
              <a:ext uri="{FF2B5EF4-FFF2-40B4-BE49-F238E27FC236}">
                <a16:creationId xmlns:a16="http://schemas.microsoft.com/office/drawing/2014/main" id="{7E3D2E4B-1E3E-4815-81E9-83B36F6EE3CC}"/>
              </a:ext>
            </a:extLst>
          </p:cNvPr>
          <p:cNvPicPr>
            <a:picLocks noChangeAspect="1"/>
          </p:cNvPicPr>
          <p:nvPr/>
        </p:nvPicPr>
        <p:blipFill rotWithShape="1">
          <a:blip r:embed="rId4"/>
          <a:srcRect t="4503" r="3" b="4271"/>
          <a:stretch/>
        </p:blipFill>
        <p:spPr>
          <a:xfrm>
            <a:off x="-10633" y="3428999"/>
            <a:ext cx="3514376" cy="3429001"/>
          </a:xfrm>
          <a:custGeom>
            <a:avLst/>
            <a:gdLst>
              <a:gd name="connsiteX0" fmla="*/ 332680 w 3514376"/>
              <a:gd name="connsiteY0" fmla="*/ 0 h 3429001"/>
              <a:gd name="connsiteX1" fmla="*/ 3514376 w 3514376"/>
              <a:gd name="connsiteY1" fmla="*/ 0 h 3429001"/>
              <a:gd name="connsiteX2" fmla="*/ 3002186 w 3514376"/>
              <a:gd name="connsiteY2" fmla="*/ 3429001 h 3429001"/>
              <a:gd name="connsiteX3" fmla="*/ 0 w 3514376"/>
              <a:gd name="connsiteY3" fmla="*/ 3429001 h 3429001"/>
              <a:gd name="connsiteX4" fmla="*/ 0 w 3514376"/>
              <a:gd name="connsiteY4" fmla="*/ 2237155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76" h="3429001">
                <a:moveTo>
                  <a:pt x="332680" y="0"/>
                </a:moveTo>
                <a:lnTo>
                  <a:pt x="3514376" y="0"/>
                </a:lnTo>
                <a:lnTo>
                  <a:pt x="3002186" y="3429001"/>
                </a:lnTo>
                <a:lnTo>
                  <a:pt x="0" y="3429001"/>
                </a:lnTo>
                <a:lnTo>
                  <a:pt x="0" y="2237155"/>
                </a:lnTo>
                <a:close/>
              </a:path>
            </a:pathLst>
          </a:custGeom>
        </p:spPr>
      </p:pic>
      <p:cxnSp>
        <p:nvCxnSpPr>
          <p:cNvPr id="27" name="Straight Connector 21">
            <a:extLst>
              <a:ext uri="{FF2B5EF4-FFF2-40B4-BE49-F238E27FC236}">
                <a16:creationId xmlns:a16="http://schemas.microsoft.com/office/drawing/2014/main" id="{B31FD3CE-CE0A-4FD9-967C-4D340CA378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2012" y="3428999"/>
            <a:ext cx="32511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Isosceles Triangle 30">
            <a:extLst>
              <a:ext uri="{FF2B5EF4-FFF2-40B4-BE49-F238E27FC236}">
                <a16:creationId xmlns:a16="http://schemas.microsoft.com/office/drawing/2014/main" id="{0663EB55-934F-42EF-80DE-098647DE7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9">
            <a:extLst>
              <a:ext uri="{FF2B5EF4-FFF2-40B4-BE49-F238E27FC236}">
                <a16:creationId xmlns:a16="http://schemas.microsoft.com/office/drawing/2014/main" id="{04414221-3E62-4540-B649-A67D5176DC4B}"/>
              </a:ext>
            </a:extLst>
          </p:cNvPr>
          <p:cNvSpPr>
            <a:spLocks noGrp="1"/>
          </p:cNvSpPr>
          <p:nvPr>
            <p:ph idx="1"/>
          </p:nvPr>
        </p:nvSpPr>
        <p:spPr>
          <a:xfrm>
            <a:off x="4159225" y="2160589"/>
            <a:ext cx="5114776" cy="3880773"/>
          </a:xfrm>
        </p:spPr>
        <p:txBody>
          <a:bodyPr>
            <a:normAutofit/>
          </a:bodyPr>
          <a:lstStyle/>
          <a:p>
            <a:r>
              <a:rPr lang="en-US" dirty="0"/>
              <a:t>Ticker Data </a:t>
            </a:r>
          </a:p>
          <a:p>
            <a:pPr lvl="1"/>
            <a:r>
              <a:rPr lang="en-US" dirty="0"/>
              <a:t>Hypothesis: </a:t>
            </a:r>
          </a:p>
          <a:p>
            <a:pPr lvl="2"/>
            <a:r>
              <a:rPr lang="en-US" dirty="0"/>
              <a:t>Morning Market behavior is indicative of intra-day market behavior </a:t>
            </a:r>
          </a:p>
          <a:p>
            <a:pPr marL="914400" lvl="2" indent="0">
              <a:buNone/>
            </a:pPr>
            <a:endParaRPr lang="en-US" dirty="0"/>
          </a:p>
          <a:p>
            <a:r>
              <a:rPr lang="en-US" dirty="0"/>
              <a:t>Text Data</a:t>
            </a:r>
          </a:p>
          <a:p>
            <a:pPr lvl="1"/>
            <a:r>
              <a:rPr lang="en-US" dirty="0"/>
              <a:t>Hypothesis:</a:t>
            </a:r>
          </a:p>
          <a:p>
            <a:pPr lvl="2"/>
            <a:r>
              <a:rPr lang="en-US" dirty="0"/>
              <a:t>Morning news is indicative of intra-day market behavior</a:t>
            </a:r>
          </a:p>
          <a:p>
            <a:pPr lvl="2"/>
            <a:endParaRPr lang="en-US" dirty="0"/>
          </a:p>
          <a:p>
            <a:pPr marL="0" indent="0">
              <a:buNone/>
            </a:pPr>
            <a:endParaRPr lang="en-US" dirty="0"/>
          </a:p>
          <a:p>
            <a:pPr lvl="1"/>
            <a:endParaRPr lang="en-US" b="1" dirty="0"/>
          </a:p>
          <a:p>
            <a:pPr lvl="1"/>
            <a:endParaRPr lang="en-US" b="1" dirty="0"/>
          </a:p>
          <a:p>
            <a:pPr marL="0" indent="0">
              <a:buNone/>
            </a:pPr>
            <a:endParaRPr lang="en-US" dirty="0"/>
          </a:p>
        </p:txBody>
      </p:sp>
    </p:spTree>
    <p:extLst>
      <p:ext uri="{BB962C8B-B14F-4D97-AF65-F5344CB8AC3E}">
        <p14:creationId xmlns:p14="http://schemas.microsoft.com/office/powerpoint/2010/main" val="144039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B3014-7EE8-4521-BC75-8ACC02869E8C}"/>
              </a:ext>
            </a:extLst>
          </p:cNvPr>
          <p:cNvPicPr>
            <a:picLocks noChangeAspect="1"/>
          </p:cNvPicPr>
          <p:nvPr/>
        </p:nvPicPr>
        <p:blipFill rotWithShape="1">
          <a:blip r:embed="rId3"/>
          <a:srcRect l="13836" r="11504"/>
          <a:stretch/>
        </p:blipFill>
        <p:spPr>
          <a:xfrm>
            <a:off x="322048" y="-1"/>
            <a:ext cx="4551305" cy="3429000"/>
          </a:xfrm>
          <a:custGeom>
            <a:avLst/>
            <a:gdLst>
              <a:gd name="connsiteX0" fmla="*/ 509916 w 4551305"/>
              <a:gd name="connsiteY0" fmla="*/ 0 h 3429000"/>
              <a:gd name="connsiteX1" fmla="*/ 4551305 w 4551305"/>
              <a:gd name="connsiteY1" fmla="*/ 0 h 3429000"/>
              <a:gd name="connsiteX2" fmla="*/ 4551305 w 4551305"/>
              <a:gd name="connsiteY2" fmla="*/ 1 h 3429000"/>
              <a:gd name="connsiteX3" fmla="*/ 3693885 w 4551305"/>
              <a:gd name="connsiteY3" fmla="*/ 1 h 3429000"/>
              <a:gd name="connsiteX4" fmla="*/ 3181696 w 4551305"/>
              <a:gd name="connsiteY4" fmla="*/ 3429000 h 3429000"/>
              <a:gd name="connsiteX5" fmla="*/ 0 w 4551305"/>
              <a:gd name="connsiteY5"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sp>
        <p:nvSpPr>
          <p:cNvPr id="2" name="Title 1">
            <a:extLst>
              <a:ext uri="{FF2B5EF4-FFF2-40B4-BE49-F238E27FC236}">
                <a16:creationId xmlns:a16="http://schemas.microsoft.com/office/drawing/2014/main" id="{CA3EDEB1-8182-4464-B11E-7104FC1F05AE}"/>
              </a:ext>
            </a:extLst>
          </p:cNvPr>
          <p:cNvSpPr>
            <a:spLocks noGrp="1"/>
          </p:cNvSpPr>
          <p:nvPr>
            <p:ph type="title"/>
          </p:nvPr>
        </p:nvSpPr>
        <p:spPr>
          <a:xfrm>
            <a:off x="4159225" y="609600"/>
            <a:ext cx="5114776" cy="1320800"/>
          </a:xfrm>
        </p:spPr>
        <p:txBody>
          <a:bodyPr>
            <a:normAutofit fontScale="90000"/>
          </a:bodyPr>
          <a:lstStyle/>
          <a:p>
            <a:r>
              <a:rPr lang="en-US" b="1" dirty="0"/>
              <a:t>Relative Strength Index </a:t>
            </a:r>
            <a:br>
              <a:rPr lang="en-US" b="1" dirty="0"/>
            </a:br>
            <a:r>
              <a:rPr lang="en-US" b="1" dirty="0"/>
              <a:t>Strategy</a:t>
            </a:r>
            <a:endParaRPr lang="en-US" dirty="0"/>
          </a:p>
        </p:txBody>
      </p:sp>
      <p:pic>
        <p:nvPicPr>
          <p:cNvPr id="5" name="Picture 4">
            <a:extLst>
              <a:ext uri="{FF2B5EF4-FFF2-40B4-BE49-F238E27FC236}">
                <a16:creationId xmlns:a16="http://schemas.microsoft.com/office/drawing/2014/main" id="{7E3D2E4B-1E3E-4815-81E9-83B36F6EE3CC}"/>
              </a:ext>
            </a:extLst>
          </p:cNvPr>
          <p:cNvPicPr>
            <a:picLocks noChangeAspect="1"/>
          </p:cNvPicPr>
          <p:nvPr/>
        </p:nvPicPr>
        <p:blipFill rotWithShape="1">
          <a:blip r:embed="rId4"/>
          <a:srcRect t="4503" r="3" b="4271"/>
          <a:stretch/>
        </p:blipFill>
        <p:spPr>
          <a:xfrm>
            <a:off x="-10633" y="3428999"/>
            <a:ext cx="3514376" cy="3429001"/>
          </a:xfrm>
          <a:custGeom>
            <a:avLst/>
            <a:gdLst>
              <a:gd name="connsiteX0" fmla="*/ 332680 w 3514376"/>
              <a:gd name="connsiteY0" fmla="*/ 0 h 3429001"/>
              <a:gd name="connsiteX1" fmla="*/ 3514376 w 3514376"/>
              <a:gd name="connsiteY1" fmla="*/ 0 h 3429001"/>
              <a:gd name="connsiteX2" fmla="*/ 3002186 w 3514376"/>
              <a:gd name="connsiteY2" fmla="*/ 3429001 h 3429001"/>
              <a:gd name="connsiteX3" fmla="*/ 0 w 3514376"/>
              <a:gd name="connsiteY3" fmla="*/ 3429001 h 3429001"/>
              <a:gd name="connsiteX4" fmla="*/ 0 w 3514376"/>
              <a:gd name="connsiteY4" fmla="*/ 2237155 h 3429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76" h="3429001">
                <a:moveTo>
                  <a:pt x="332680" y="0"/>
                </a:moveTo>
                <a:lnTo>
                  <a:pt x="3514376" y="0"/>
                </a:lnTo>
                <a:lnTo>
                  <a:pt x="3002186" y="3429001"/>
                </a:lnTo>
                <a:lnTo>
                  <a:pt x="0" y="3429001"/>
                </a:lnTo>
                <a:lnTo>
                  <a:pt x="0" y="2237155"/>
                </a:lnTo>
                <a:close/>
              </a:path>
            </a:pathLst>
          </a:custGeom>
        </p:spPr>
      </p:pic>
      <p:sp>
        <p:nvSpPr>
          <p:cNvPr id="10" name="Content Placeholder 9">
            <a:extLst>
              <a:ext uri="{FF2B5EF4-FFF2-40B4-BE49-F238E27FC236}">
                <a16:creationId xmlns:a16="http://schemas.microsoft.com/office/drawing/2014/main" id="{04414221-3E62-4540-B649-A67D5176DC4B}"/>
              </a:ext>
            </a:extLst>
          </p:cNvPr>
          <p:cNvSpPr>
            <a:spLocks noGrp="1"/>
          </p:cNvSpPr>
          <p:nvPr>
            <p:ph idx="1"/>
          </p:nvPr>
        </p:nvSpPr>
        <p:spPr>
          <a:xfrm>
            <a:off x="4159225" y="2160589"/>
            <a:ext cx="5114776" cy="3880773"/>
          </a:xfrm>
        </p:spPr>
        <p:txBody>
          <a:bodyPr>
            <a:normAutofit/>
          </a:bodyPr>
          <a:lstStyle/>
          <a:p>
            <a:r>
              <a:rPr lang="en-US" dirty="0"/>
              <a:t>RSI Measures </a:t>
            </a:r>
          </a:p>
          <a:p>
            <a:pPr lvl="1"/>
            <a:r>
              <a:rPr lang="en-US" dirty="0"/>
              <a:t>Oversold (&gt;70)</a:t>
            </a:r>
          </a:p>
          <a:p>
            <a:pPr lvl="1"/>
            <a:r>
              <a:rPr lang="en-US" dirty="0"/>
              <a:t>Overbought (&lt;30)</a:t>
            </a:r>
          </a:p>
          <a:p>
            <a:r>
              <a:rPr lang="en-US" dirty="0"/>
              <a:t>Performs well under</a:t>
            </a:r>
          </a:p>
          <a:p>
            <a:pPr lvl="1"/>
            <a:r>
              <a:rPr lang="en-US" dirty="0"/>
              <a:t>High Volume</a:t>
            </a:r>
          </a:p>
          <a:p>
            <a:pPr lvl="1"/>
            <a:r>
              <a:rPr lang="en-US" dirty="0"/>
              <a:t>High Volatility</a:t>
            </a:r>
          </a:p>
          <a:p>
            <a:r>
              <a:rPr lang="en-US" dirty="0"/>
              <a:t>Strategy</a:t>
            </a:r>
          </a:p>
          <a:p>
            <a:pPr lvl="1"/>
            <a:r>
              <a:rPr lang="en-US" dirty="0"/>
              <a:t>Buy at 30</a:t>
            </a:r>
          </a:p>
          <a:p>
            <a:pPr lvl="1"/>
            <a:r>
              <a:rPr lang="en-US" dirty="0"/>
              <a:t>(Short) Sell at 70</a:t>
            </a:r>
          </a:p>
          <a:p>
            <a:pPr lvl="1"/>
            <a:r>
              <a:rPr lang="en-US" dirty="0"/>
              <a:t>Liquidate at End-of-Trading-Day</a:t>
            </a:r>
          </a:p>
          <a:p>
            <a:pPr lvl="2"/>
            <a:endParaRPr lang="en-US" dirty="0"/>
          </a:p>
          <a:p>
            <a:pPr marL="914400" lvl="2" indent="0">
              <a:buNone/>
            </a:pPr>
            <a:endParaRPr lang="en-US" dirty="0"/>
          </a:p>
          <a:p>
            <a:pPr marL="0" indent="0">
              <a:buNone/>
            </a:pPr>
            <a:endParaRPr lang="en-US" dirty="0"/>
          </a:p>
          <a:p>
            <a:pPr lvl="1"/>
            <a:endParaRPr lang="en-US" b="1" dirty="0"/>
          </a:p>
          <a:p>
            <a:pPr lvl="1"/>
            <a:endParaRPr lang="en-US" b="1" dirty="0"/>
          </a:p>
          <a:p>
            <a:pPr marL="0" indent="0">
              <a:buNone/>
            </a:pPr>
            <a:endParaRPr lang="en-US" dirty="0"/>
          </a:p>
        </p:txBody>
      </p:sp>
    </p:spTree>
    <p:extLst>
      <p:ext uri="{BB962C8B-B14F-4D97-AF65-F5344CB8AC3E}">
        <p14:creationId xmlns:p14="http://schemas.microsoft.com/office/powerpoint/2010/main" val="2321120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B917E-2630-4370-AB90-883CC8CD1156}"/>
              </a:ext>
            </a:extLst>
          </p:cNvPr>
          <p:cNvSpPr>
            <a:spLocks noGrp="1"/>
          </p:cNvSpPr>
          <p:nvPr>
            <p:ph type="title"/>
          </p:nvPr>
        </p:nvSpPr>
        <p:spPr>
          <a:xfrm>
            <a:off x="1286933" y="609600"/>
            <a:ext cx="10197494" cy="1099457"/>
          </a:xfrm>
        </p:spPr>
        <p:txBody>
          <a:bodyPr>
            <a:normAutofit/>
          </a:bodyPr>
          <a:lstStyle/>
          <a:p>
            <a:r>
              <a:rPr lang="en-US" dirty="0"/>
              <a:t>Final Model </a:t>
            </a:r>
          </a:p>
        </p:txBody>
      </p:sp>
      <p:sp>
        <p:nvSpPr>
          <p:cNvPr id="35" name="Isosceles Triangle 3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383A8362-67A6-4057-888F-90740DE9F45B}"/>
              </a:ext>
            </a:extLst>
          </p:cNvPr>
          <p:cNvSpPr/>
          <p:nvPr/>
        </p:nvSpPr>
        <p:spPr>
          <a:xfrm>
            <a:off x="1068075" y="2730166"/>
            <a:ext cx="2635665" cy="2270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 Lake</a:t>
            </a:r>
          </a:p>
          <a:p>
            <a:pPr marL="285750" indent="-285750" algn="ctr">
              <a:buFontTx/>
              <a:buChar char="-"/>
            </a:pPr>
            <a:r>
              <a:rPr lang="en-US" dirty="0"/>
              <a:t>Text</a:t>
            </a:r>
          </a:p>
          <a:p>
            <a:pPr marL="285750" indent="-285750" algn="ctr">
              <a:buFontTx/>
              <a:buChar char="-"/>
            </a:pPr>
            <a:r>
              <a:rPr lang="en-US" dirty="0"/>
              <a:t>Ticker</a:t>
            </a:r>
          </a:p>
        </p:txBody>
      </p:sp>
      <p:cxnSp>
        <p:nvCxnSpPr>
          <p:cNvPr id="7" name="Connector: Elbow 6">
            <a:extLst>
              <a:ext uri="{FF2B5EF4-FFF2-40B4-BE49-F238E27FC236}">
                <a16:creationId xmlns:a16="http://schemas.microsoft.com/office/drawing/2014/main" id="{1706956E-0D04-49A8-95AE-FBE5B8D10274}"/>
              </a:ext>
            </a:extLst>
          </p:cNvPr>
          <p:cNvCxnSpPr>
            <a:cxnSpLocks/>
            <a:stCxn id="5" idx="0"/>
            <a:endCxn id="8" idx="1"/>
          </p:cNvCxnSpPr>
          <p:nvPr/>
        </p:nvCxnSpPr>
        <p:spPr>
          <a:xfrm rot="5400000" flipH="1" flipV="1">
            <a:off x="3108118" y="1276828"/>
            <a:ext cx="731128" cy="21755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A703C42-D4D7-4B8B-934E-125A7DD3B9E9}"/>
              </a:ext>
            </a:extLst>
          </p:cNvPr>
          <p:cNvSpPr/>
          <p:nvPr/>
        </p:nvSpPr>
        <p:spPr>
          <a:xfrm>
            <a:off x="4561456" y="1540102"/>
            <a:ext cx="1638008" cy="917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&amp; Clean Data</a:t>
            </a:r>
          </a:p>
        </p:txBody>
      </p:sp>
      <p:cxnSp>
        <p:nvCxnSpPr>
          <p:cNvPr id="17" name="Straight Arrow Connector 16">
            <a:extLst>
              <a:ext uri="{FF2B5EF4-FFF2-40B4-BE49-F238E27FC236}">
                <a16:creationId xmlns:a16="http://schemas.microsoft.com/office/drawing/2014/main" id="{3EC746A1-81C1-4FA7-A9B1-1D5A80CFDC4A}"/>
              </a:ext>
            </a:extLst>
          </p:cNvPr>
          <p:cNvCxnSpPr>
            <a:cxnSpLocks/>
            <a:stCxn id="8" idx="3"/>
            <a:endCxn id="18" idx="1"/>
          </p:cNvCxnSpPr>
          <p:nvPr/>
        </p:nvCxnSpPr>
        <p:spPr>
          <a:xfrm flipV="1">
            <a:off x="6199464" y="909821"/>
            <a:ext cx="1159834" cy="108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0E719D7-9D3E-4BE5-8FEC-C28E1327535B}"/>
              </a:ext>
            </a:extLst>
          </p:cNvPr>
          <p:cNvSpPr/>
          <p:nvPr/>
        </p:nvSpPr>
        <p:spPr>
          <a:xfrm>
            <a:off x="7359298" y="446329"/>
            <a:ext cx="1767921" cy="926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a:p>
            <a:pPr algn="ctr"/>
            <a:r>
              <a:rPr lang="en-US" dirty="0"/>
              <a:t>Text Model</a:t>
            </a:r>
          </a:p>
        </p:txBody>
      </p:sp>
      <p:cxnSp>
        <p:nvCxnSpPr>
          <p:cNvPr id="22" name="Straight Arrow Connector 21">
            <a:extLst>
              <a:ext uri="{FF2B5EF4-FFF2-40B4-BE49-F238E27FC236}">
                <a16:creationId xmlns:a16="http://schemas.microsoft.com/office/drawing/2014/main" id="{A901571E-91FA-470D-AD90-11751EAEE177}"/>
              </a:ext>
            </a:extLst>
          </p:cNvPr>
          <p:cNvCxnSpPr>
            <a:cxnSpLocks/>
            <a:stCxn id="8" idx="3"/>
            <a:endCxn id="23" idx="1"/>
          </p:cNvCxnSpPr>
          <p:nvPr/>
        </p:nvCxnSpPr>
        <p:spPr>
          <a:xfrm>
            <a:off x="6199464" y="1999038"/>
            <a:ext cx="1159835" cy="89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2EA3C00-0535-4BA2-9A8B-0EFE11F46ED8}"/>
              </a:ext>
            </a:extLst>
          </p:cNvPr>
          <p:cNvSpPr/>
          <p:nvPr/>
        </p:nvSpPr>
        <p:spPr>
          <a:xfrm>
            <a:off x="7359299" y="2413370"/>
            <a:ext cx="1767921" cy="965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a:p>
            <a:pPr algn="ctr"/>
            <a:r>
              <a:rPr lang="en-US" dirty="0"/>
              <a:t>Ticker Model</a:t>
            </a:r>
          </a:p>
        </p:txBody>
      </p:sp>
      <p:cxnSp>
        <p:nvCxnSpPr>
          <p:cNvPr id="40" name="Connector: Elbow 39">
            <a:extLst>
              <a:ext uri="{FF2B5EF4-FFF2-40B4-BE49-F238E27FC236}">
                <a16:creationId xmlns:a16="http://schemas.microsoft.com/office/drawing/2014/main" id="{4E6E0069-2B57-4C70-A8B2-1060F8A8FCDF}"/>
              </a:ext>
            </a:extLst>
          </p:cNvPr>
          <p:cNvCxnSpPr>
            <a:cxnSpLocks/>
            <a:stCxn id="18" idx="3"/>
            <a:endCxn id="49" idx="1"/>
          </p:cNvCxnSpPr>
          <p:nvPr/>
        </p:nvCxnSpPr>
        <p:spPr>
          <a:xfrm>
            <a:off x="9127219" y="909821"/>
            <a:ext cx="831290" cy="9447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4EECE1DF-926E-4684-BC9D-4040B34D8B85}"/>
              </a:ext>
            </a:extLst>
          </p:cNvPr>
          <p:cNvCxnSpPr>
            <a:cxnSpLocks/>
            <a:stCxn id="23" idx="3"/>
            <a:endCxn id="49" idx="1"/>
          </p:cNvCxnSpPr>
          <p:nvPr/>
        </p:nvCxnSpPr>
        <p:spPr>
          <a:xfrm flipV="1">
            <a:off x="9127220" y="1854536"/>
            <a:ext cx="831289" cy="10415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E62FDA7-5464-47E8-A3B2-80B60FAAD528}"/>
              </a:ext>
            </a:extLst>
          </p:cNvPr>
          <p:cNvSpPr/>
          <p:nvPr/>
        </p:nvSpPr>
        <p:spPr>
          <a:xfrm>
            <a:off x="9958509" y="1540102"/>
            <a:ext cx="1350628" cy="628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Combined Model</a:t>
            </a:r>
          </a:p>
        </p:txBody>
      </p:sp>
      <p:cxnSp>
        <p:nvCxnSpPr>
          <p:cNvPr id="63" name="Connector: Elbow 62">
            <a:extLst>
              <a:ext uri="{FF2B5EF4-FFF2-40B4-BE49-F238E27FC236}">
                <a16:creationId xmlns:a16="http://schemas.microsoft.com/office/drawing/2014/main" id="{F29272A6-0904-4FB1-9778-398F71C5B3B3}"/>
              </a:ext>
            </a:extLst>
          </p:cNvPr>
          <p:cNvCxnSpPr>
            <a:cxnSpLocks/>
            <a:stCxn id="49" idx="2"/>
            <a:endCxn id="64" idx="3"/>
          </p:cNvCxnSpPr>
          <p:nvPr/>
        </p:nvCxnSpPr>
        <p:spPr>
          <a:xfrm rot="5400000">
            <a:off x="8925929" y="2305305"/>
            <a:ext cx="1844231" cy="15715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FC9AD902-26E9-4DE8-9FFF-6DD7597BFDF0}"/>
              </a:ext>
            </a:extLst>
          </p:cNvPr>
          <p:cNvSpPr/>
          <p:nvPr/>
        </p:nvSpPr>
        <p:spPr>
          <a:xfrm>
            <a:off x="7424256" y="3670342"/>
            <a:ext cx="1638008" cy="685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Performance</a:t>
            </a:r>
          </a:p>
        </p:txBody>
      </p:sp>
      <p:sp>
        <p:nvSpPr>
          <p:cNvPr id="71" name="Rectangle 70">
            <a:extLst>
              <a:ext uri="{FF2B5EF4-FFF2-40B4-BE49-F238E27FC236}">
                <a16:creationId xmlns:a16="http://schemas.microsoft.com/office/drawing/2014/main" id="{AA5F8DF0-735A-4AE1-B25C-CCA49E157CE5}"/>
              </a:ext>
            </a:extLst>
          </p:cNvPr>
          <p:cNvSpPr/>
          <p:nvPr/>
        </p:nvSpPr>
        <p:spPr>
          <a:xfrm>
            <a:off x="4613188" y="5430939"/>
            <a:ext cx="1534544" cy="956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Raw Data</a:t>
            </a:r>
          </a:p>
        </p:txBody>
      </p:sp>
      <p:cxnSp>
        <p:nvCxnSpPr>
          <p:cNvPr id="73" name="Straight Arrow Connector 72">
            <a:extLst>
              <a:ext uri="{FF2B5EF4-FFF2-40B4-BE49-F238E27FC236}">
                <a16:creationId xmlns:a16="http://schemas.microsoft.com/office/drawing/2014/main" id="{741F055A-1619-434A-A4E1-626E5A29FBF1}"/>
              </a:ext>
            </a:extLst>
          </p:cNvPr>
          <p:cNvCxnSpPr>
            <a:stCxn id="71" idx="1"/>
            <a:endCxn id="5" idx="2"/>
          </p:cNvCxnSpPr>
          <p:nvPr/>
        </p:nvCxnSpPr>
        <p:spPr>
          <a:xfrm flipH="1" flipV="1">
            <a:off x="2385908" y="5000287"/>
            <a:ext cx="2227280" cy="90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D800252-57FD-4490-AD3E-045DC3A08091}"/>
              </a:ext>
            </a:extLst>
          </p:cNvPr>
          <p:cNvCxnSpPr>
            <a:stCxn id="71" idx="0"/>
            <a:endCxn id="8" idx="2"/>
          </p:cNvCxnSpPr>
          <p:nvPr/>
        </p:nvCxnSpPr>
        <p:spPr>
          <a:xfrm flipV="1">
            <a:off x="5380460" y="2457974"/>
            <a:ext cx="0" cy="297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BEBA3A1-E4D7-4622-B846-27D5179A49A8}"/>
              </a:ext>
            </a:extLst>
          </p:cNvPr>
          <p:cNvCxnSpPr>
            <a:stCxn id="8" idx="2"/>
            <a:endCxn id="64" idx="1"/>
          </p:cNvCxnSpPr>
          <p:nvPr/>
        </p:nvCxnSpPr>
        <p:spPr>
          <a:xfrm>
            <a:off x="5380460" y="2457974"/>
            <a:ext cx="2043796" cy="1555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FB310AB-0083-4E42-890F-58F741F0A31F}"/>
              </a:ext>
            </a:extLst>
          </p:cNvPr>
          <p:cNvCxnSpPr>
            <a:cxnSpLocks/>
            <a:stCxn id="64" idx="2"/>
            <a:endCxn id="82" idx="0"/>
          </p:cNvCxnSpPr>
          <p:nvPr/>
        </p:nvCxnSpPr>
        <p:spPr>
          <a:xfrm>
            <a:off x="8243260" y="4356058"/>
            <a:ext cx="0" cy="119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F7825797-BBAC-4611-932D-B6BCC76B1204}"/>
              </a:ext>
            </a:extLst>
          </p:cNvPr>
          <p:cNvSpPr/>
          <p:nvPr/>
        </p:nvSpPr>
        <p:spPr>
          <a:xfrm>
            <a:off x="7557460" y="5553511"/>
            <a:ext cx="1371600" cy="796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 Trading</a:t>
            </a:r>
          </a:p>
        </p:txBody>
      </p:sp>
    </p:spTree>
    <p:extLst>
      <p:ext uri="{BB962C8B-B14F-4D97-AF65-F5344CB8AC3E}">
        <p14:creationId xmlns:p14="http://schemas.microsoft.com/office/powerpoint/2010/main" val="101889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A7C9-88B9-4800-BAE2-941F72051BD2}"/>
              </a:ext>
            </a:extLst>
          </p:cNvPr>
          <p:cNvSpPr>
            <a:spLocks noGrp="1"/>
          </p:cNvSpPr>
          <p:nvPr>
            <p:ph type="title"/>
          </p:nvPr>
        </p:nvSpPr>
        <p:spPr>
          <a:xfrm>
            <a:off x="4056462" y="609600"/>
            <a:ext cx="5217540" cy="1320800"/>
          </a:xfrm>
        </p:spPr>
        <p:txBody>
          <a:bodyPr vert="horz" lIns="91440" tIns="45720" rIns="91440" bIns="45720" rtlCol="0" anchor="t">
            <a:normAutofit/>
          </a:bodyPr>
          <a:lstStyle/>
          <a:p>
            <a:r>
              <a:rPr lang="en-US" dirty="0"/>
              <a:t>Model Performance</a:t>
            </a:r>
          </a:p>
        </p:txBody>
      </p:sp>
      <p:pic>
        <p:nvPicPr>
          <p:cNvPr id="1030" name="Picture 6" descr="https://friendlydatablog.files.wordpress.com/2019/06/image-3.png?w=740">
            <a:extLst>
              <a:ext uri="{FF2B5EF4-FFF2-40B4-BE49-F238E27FC236}">
                <a16:creationId xmlns:a16="http://schemas.microsoft.com/office/drawing/2014/main" id="{DC3C49A3-4C7A-44CA-AFB4-180E13B947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7333" y="630572"/>
            <a:ext cx="3150527" cy="2559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9DB3E8-22FA-4EF6-A1BB-DAEEE8168982}"/>
              </a:ext>
            </a:extLst>
          </p:cNvPr>
          <p:cNvSpPr txBox="1"/>
          <p:nvPr/>
        </p:nvSpPr>
        <p:spPr>
          <a:xfrm>
            <a:off x="4056462" y="2160589"/>
            <a:ext cx="5217539" cy="388077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dirty="0">
                <a:solidFill>
                  <a:schemeClr val="tx1">
                    <a:lumMod val="75000"/>
                    <a:lumOff val="25000"/>
                  </a:schemeClr>
                </a:solidFill>
              </a:rPr>
              <a:t>Out-performed on 10 out of 16 ETFs</a:t>
            </a:r>
          </a:p>
          <a:p>
            <a:pPr marL="742950" lvl="1" indent="-285750">
              <a:spcBef>
                <a:spcPts val="1000"/>
              </a:spcBef>
              <a:buClr>
                <a:schemeClr val="accent1"/>
              </a:buClr>
              <a:buSzPct val="80000"/>
              <a:buFont typeface="Wingdings 3" charset="2"/>
              <a:buChar char=""/>
            </a:pPr>
            <a:r>
              <a:rPr lang="en-US" dirty="0">
                <a:solidFill>
                  <a:schemeClr val="tx1">
                    <a:lumMod val="75000"/>
                    <a:lumOff val="25000"/>
                  </a:schemeClr>
                </a:solidFill>
              </a:rPr>
              <a:t>DBC, EEM, EWJ, QQQ, SPY, USO, VXX, XHB, XLF, XRT</a:t>
            </a:r>
          </a:p>
          <a:p>
            <a:pPr lvl="1">
              <a:spcBef>
                <a:spcPts val="1000"/>
              </a:spcBef>
              <a:buClr>
                <a:schemeClr val="accent1"/>
              </a:buClr>
              <a:buSzPct val="80000"/>
            </a:pPr>
            <a:endParaRPr lang="en-US" dirty="0">
              <a:solidFill>
                <a:schemeClr val="tx1">
                  <a:lumMod val="75000"/>
                  <a:lumOff val="25000"/>
                </a:schemeClr>
              </a:solidFill>
            </a:endParaRPr>
          </a:p>
          <a:p>
            <a:pPr marL="285750" indent="-285750">
              <a:spcBef>
                <a:spcPts val="1000"/>
              </a:spcBef>
              <a:buClr>
                <a:schemeClr val="accent1"/>
              </a:buClr>
              <a:buSzPct val="80000"/>
              <a:buFont typeface="Wingdings 3" charset="2"/>
              <a:buChar char=""/>
            </a:pPr>
            <a:r>
              <a:rPr lang="en-US" dirty="0">
                <a:solidFill>
                  <a:schemeClr val="tx1">
                    <a:lumMod val="75000"/>
                    <a:lumOff val="25000"/>
                  </a:schemeClr>
                </a:solidFill>
              </a:rPr>
              <a:t>Results NOT statistically significant at 0.10 level </a:t>
            </a:r>
          </a:p>
          <a:p>
            <a:pPr marL="742950" lvl="1" indent="-285750">
              <a:spcBef>
                <a:spcPts val="1000"/>
              </a:spcBef>
              <a:buClr>
                <a:schemeClr val="accent1"/>
              </a:buClr>
              <a:buSzPct val="80000"/>
              <a:buFont typeface="Wingdings 3" charset="2"/>
              <a:buChar char=""/>
            </a:pPr>
            <a:r>
              <a:rPr lang="en-US" dirty="0">
                <a:solidFill>
                  <a:schemeClr val="tx1">
                    <a:lumMod val="75000"/>
                    <a:lumOff val="25000"/>
                  </a:schemeClr>
                </a:solidFill>
              </a:rPr>
              <a:t>Daily and Weekly Returns</a:t>
            </a:r>
          </a:p>
        </p:txBody>
      </p:sp>
      <p:pic>
        <p:nvPicPr>
          <p:cNvPr id="1026" name="Picture 2" descr="https://friendlydatablog.files.wordpress.com/2019/06/image-1.png?w=740">
            <a:extLst>
              <a:ext uri="{FF2B5EF4-FFF2-40B4-BE49-F238E27FC236}">
                <a16:creationId xmlns:a16="http://schemas.microsoft.com/office/drawing/2014/main" id="{5512B29B-EFDF-4946-9B37-C8911D124E1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334" y="3448475"/>
            <a:ext cx="3150527" cy="2583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841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6C163-F609-47D6-9F13-9D5480273171}"/>
              </a:ext>
            </a:extLst>
          </p:cNvPr>
          <p:cNvSpPr>
            <a:spLocks noGrp="1"/>
          </p:cNvSpPr>
          <p:nvPr>
            <p:ph type="title"/>
          </p:nvPr>
        </p:nvSpPr>
        <p:spPr>
          <a:xfrm>
            <a:off x="1286933" y="609600"/>
            <a:ext cx="10197494" cy="1099457"/>
          </a:xfrm>
        </p:spPr>
        <p:txBody>
          <a:bodyPr>
            <a:normAutofit/>
          </a:bodyPr>
          <a:lstStyle/>
          <a:p>
            <a:r>
              <a:rPr lang="en-US" b="1"/>
              <a:t>Recommendations</a:t>
            </a:r>
          </a:p>
        </p:txBody>
      </p:sp>
      <p:sp>
        <p:nvSpPr>
          <p:cNvPr id="65" name="Isosceles Triangle 6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6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8" name="Content Placeholder 2">
            <a:extLst>
              <a:ext uri="{FF2B5EF4-FFF2-40B4-BE49-F238E27FC236}">
                <a16:creationId xmlns:a16="http://schemas.microsoft.com/office/drawing/2014/main" id="{B2D73FE7-E227-49AD-AFC1-02F4507A6BAF}"/>
              </a:ext>
            </a:extLst>
          </p:cNvPr>
          <p:cNvGraphicFramePr>
            <a:graphicFrameLocks noGrp="1"/>
          </p:cNvGraphicFramePr>
          <p:nvPr>
            <p:ph idx="1"/>
            <p:extLst>
              <p:ext uri="{D42A27DB-BD31-4B8C-83A1-F6EECF244321}">
                <p14:modId xmlns:p14="http://schemas.microsoft.com/office/powerpoint/2010/main" val="2990840105"/>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145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6C163-F609-47D6-9F13-9D5480273171}"/>
              </a:ext>
            </a:extLst>
          </p:cNvPr>
          <p:cNvSpPr>
            <a:spLocks noGrp="1"/>
          </p:cNvSpPr>
          <p:nvPr>
            <p:ph type="title"/>
          </p:nvPr>
        </p:nvSpPr>
        <p:spPr>
          <a:xfrm>
            <a:off x="1286933" y="609600"/>
            <a:ext cx="10197494" cy="1099457"/>
          </a:xfrm>
        </p:spPr>
        <p:txBody>
          <a:bodyPr>
            <a:normAutofit/>
          </a:bodyPr>
          <a:lstStyle/>
          <a:p>
            <a:r>
              <a:rPr lang="en-US"/>
              <a:t>Recommendations</a:t>
            </a:r>
          </a:p>
        </p:txBody>
      </p:sp>
      <p:sp>
        <p:nvSpPr>
          <p:cNvPr id="37" name="Isosceles Triangle 3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 name="Content Placeholder 2">
            <a:extLst>
              <a:ext uri="{FF2B5EF4-FFF2-40B4-BE49-F238E27FC236}">
                <a16:creationId xmlns:a16="http://schemas.microsoft.com/office/drawing/2014/main" id="{4930ADED-0DA6-493E-B1DD-6F13831A3664}"/>
              </a:ext>
            </a:extLst>
          </p:cNvPr>
          <p:cNvGraphicFramePr>
            <a:graphicFrameLocks noGrp="1"/>
          </p:cNvGraphicFramePr>
          <p:nvPr>
            <p:ph idx="1"/>
            <p:extLst>
              <p:ext uri="{D42A27DB-BD31-4B8C-83A1-F6EECF244321}">
                <p14:modId xmlns:p14="http://schemas.microsoft.com/office/powerpoint/2010/main" val="210329506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5097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562</Words>
  <Application>Microsoft Office PowerPoint</Application>
  <PresentationFormat>Widescreen</PresentationFormat>
  <Paragraphs>83</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Wingdings 3</vt:lpstr>
      <vt:lpstr>Facet</vt:lpstr>
      <vt:lpstr>Deep News:  Trading ETFs with News Data</vt:lpstr>
      <vt:lpstr>The Data </vt:lpstr>
      <vt:lpstr>Dual Model Problem Statement</vt:lpstr>
      <vt:lpstr>Relative Strength Index  Strategy</vt:lpstr>
      <vt:lpstr>Final Model </vt:lpstr>
      <vt:lpstr>Model Performance</vt:lpstr>
      <vt:lpstr>Recommendations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News:  Trading ETFs with News Data</dc:title>
  <dc:creator>Rich Caputo</dc:creator>
  <cp:lastModifiedBy>Rich Caputo</cp:lastModifiedBy>
  <cp:revision>3</cp:revision>
  <dcterms:created xsi:type="dcterms:W3CDTF">2019-06-18T16:26:22Z</dcterms:created>
  <dcterms:modified xsi:type="dcterms:W3CDTF">2019-06-18T17:04:23Z</dcterms:modified>
</cp:coreProperties>
</file>